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23"/>
  </p:notesMasterIdLst>
  <p:handoutMasterIdLst>
    <p:handoutMasterId r:id="rId24"/>
  </p:handoutMasterIdLst>
  <p:sldIdLst>
    <p:sldId id="256" r:id="rId2"/>
    <p:sldId id="259" r:id="rId3"/>
    <p:sldId id="260" r:id="rId4"/>
    <p:sldId id="286" r:id="rId5"/>
    <p:sldId id="294" r:id="rId6"/>
    <p:sldId id="271" r:id="rId7"/>
    <p:sldId id="265" r:id="rId8"/>
    <p:sldId id="262" r:id="rId9"/>
    <p:sldId id="275" r:id="rId10"/>
    <p:sldId id="288" r:id="rId11"/>
    <p:sldId id="289" r:id="rId12"/>
    <p:sldId id="290" r:id="rId13"/>
    <p:sldId id="291" r:id="rId14"/>
    <p:sldId id="296" r:id="rId15"/>
    <p:sldId id="283" r:id="rId16"/>
    <p:sldId id="284" r:id="rId17"/>
    <p:sldId id="293" r:id="rId18"/>
    <p:sldId id="276" r:id="rId19"/>
    <p:sldId id="295" r:id="rId20"/>
    <p:sldId id="272" r:id="rId21"/>
    <p:sldId id="287" r:id="rId2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ena Roberson" initials="DR" lastIdx="3" clrIdx="0">
    <p:extLst>
      <p:ext uri="{19B8F6BF-5375-455C-9EA6-DF929625EA0E}">
        <p15:presenceInfo xmlns:p15="http://schemas.microsoft.com/office/powerpoint/2012/main" userId="S-1-5-21-772653363-1706447627-576915096-3513" providerId="AD"/>
      </p:ext>
    </p:extLst>
  </p:cmAuthor>
  <p:cmAuthor id="2" name="Cena Swisher" initials="CS" lastIdx="17" clrIdx="1">
    <p:extLst>
      <p:ext uri="{19B8F6BF-5375-455C-9EA6-DF929625EA0E}">
        <p15:presenceInfo xmlns:p15="http://schemas.microsoft.com/office/powerpoint/2012/main" userId="S-1-5-21-772653363-1706447627-576915096-1939" providerId="AD"/>
      </p:ext>
    </p:extLst>
  </p:cmAuthor>
  <p:cmAuthor id="3" name="Lauren Scott" initials="LS" lastIdx="18" clrIdx="2">
    <p:extLst>
      <p:ext uri="{19B8F6BF-5375-455C-9EA6-DF929625EA0E}">
        <p15:presenceInfo xmlns:p15="http://schemas.microsoft.com/office/powerpoint/2012/main" userId="Lauren Scott" providerId="None"/>
      </p:ext>
    </p:extLst>
  </p:cmAuthor>
  <p:cmAuthor id="4" name="Kathleen Brady" initials="KB" lastIdx="1" clrIdx="3">
    <p:extLst>
      <p:ext uri="{19B8F6BF-5375-455C-9EA6-DF929625EA0E}">
        <p15:presenceInfo xmlns:p15="http://schemas.microsoft.com/office/powerpoint/2012/main" userId="S-1-5-21-772653363-1706447627-576915096-1147" providerId="AD"/>
      </p:ext>
    </p:extLst>
  </p:cmAuthor>
  <p:cmAuthor id="5" name="Michaela  Magnuson" initials="MM" lastIdx="4" clrIdx="4">
    <p:extLst>
      <p:ext uri="{19B8F6BF-5375-455C-9EA6-DF929625EA0E}">
        <p15:presenceInfo xmlns:p15="http://schemas.microsoft.com/office/powerpoint/2012/main" userId="S::Michaela.Magnuson@erg.com::630e8fb2-9f0e-4184-b014-2cd42427aa8b" providerId="AD"/>
      </p:ext>
    </p:extLst>
  </p:cmAuthor>
  <p:cmAuthor id="6" name="Lauren Scott" initials="LS [2]" lastIdx="55" clrIdx="5">
    <p:extLst>
      <p:ext uri="{19B8F6BF-5375-455C-9EA6-DF929625EA0E}">
        <p15:presenceInfo xmlns:p15="http://schemas.microsoft.com/office/powerpoint/2012/main" userId="S::Lauren.Scott@erg.com::2e8bd363-4ada-4392-853e-aa5172e41f2b" providerId="AD"/>
      </p:ext>
    </p:extLst>
  </p:cmAuthor>
  <p:cmAuthor id="7" name="Cena Swisher" initials="CS [2]" lastIdx="13" clrIdx="6">
    <p:extLst>
      <p:ext uri="{19B8F6BF-5375-455C-9EA6-DF929625EA0E}">
        <p15:presenceInfo xmlns:p15="http://schemas.microsoft.com/office/powerpoint/2012/main" userId="S::Cena.Swisher@erg.com::338a0424-5861-4c2e-9bfc-d8db18e325a8" providerId="AD"/>
      </p:ext>
    </p:extLst>
  </p:cmAuthor>
  <p:cmAuthor id="8" name="Kathleen Brady" initials="KB [2]" lastIdx="7" clrIdx="7">
    <p:extLst>
      <p:ext uri="{19B8F6BF-5375-455C-9EA6-DF929625EA0E}">
        <p15:presenceInfo xmlns:p15="http://schemas.microsoft.com/office/powerpoint/2012/main" userId="S::Kathleen.Brady@erg.com::afac92d2-d7cb-4357-8b97-67eee7aec2a7" providerId="AD"/>
      </p:ext>
    </p:extLst>
  </p:cmAuthor>
  <p:cmAuthor id="9" name="Greg Schaner" initials="gs" lastIdx="7" clrIdx="8">
    <p:extLst>
      <p:ext uri="{19B8F6BF-5375-455C-9EA6-DF929625EA0E}">
        <p15:presenceInfo xmlns:p15="http://schemas.microsoft.com/office/powerpoint/2012/main" userId="Greg Schaner" providerId="None"/>
      </p:ext>
    </p:extLst>
  </p:cmAuthor>
  <p:cmAuthor id="10" name="DeYoung, Robyn" initials="DR" lastIdx="3" clrIdx="9">
    <p:extLst>
      <p:ext uri="{19B8F6BF-5375-455C-9EA6-DF929625EA0E}">
        <p15:presenceInfo xmlns:p15="http://schemas.microsoft.com/office/powerpoint/2012/main" userId="S::deyoung.robyn@epa.gov::a544303c-b811-4a1f-b359-679402aa5348" providerId="AD"/>
      </p:ext>
    </p:extLst>
  </p:cmAuthor>
  <p:cmAuthor id="11" name="Piziali, Jamie" initials="PJ" lastIdx="11" clrIdx="10">
    <p:extLst>
      <p:ext uri="{19B8F6BF-5375-455C-9EA6-DF929625EA0E}">
        <p15:presenceInfo xmlns:p15="http://schemas.microsoft.com/office/powerpoint/2012/main" userId="S::piziali.jamie@epa.gov::f3b2818a-c22c-4183-a948-d81a079c5866" providerId="AD"/>
      </p:ext>
    </p:extLst>
  </p:cmAuthor>
  <p:cmAuthor id="12" name="Rachel Urban" initials="RU" lastIdx="12" clrIdx="11">
    <p:extLst>
      <p:ext uri="{19B8F6BF-5375-455C-9EA6-DF929625EA0E}">
        <p15:presenceInfo xmlns:p15="http://schemas.microsoft.com/office/powerpoint/2012/main" userId="Rachel Urban" providerId="None"/>
      </p:ext>
    </p:extLst>
  </p:cmAuthor>
  <p:cmAuthor id="13" name="Wigginton, Mary" initials="WM" lastIdx="1" clrIdx="12">
    <p:extLst>
      <p:ext uri="{19B8F6BF-5375-455C-9EA6-DF929625EA0E}">
        <p15:presenceInfo xmlns:p15="http://schemas.microsoft.com/office/powerpoint/2012/main" userId="S::Wigginton.Mary@epa.gov::393f68c3-d21c-439b-aff1-5af835fd31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6595"/>
    <a:srgbClr val="304054"/>
    <a:srgbClr val="446194"/>
    <a:srgbClr val="F2AC1D"/>
    <a:srgbClr val="2E92B0"/>
    <a:srgbClr val="A4D38D"/>
    <a:srgbClr val="3191AF"/>
    <a:srgbClr val="446494"/>
    <a:srgbClr val="F0A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77958" autoAdjust="0"/>
  </p:normalViewPr>
  <p:slideViewPr>
    <p:cSldViewPr snapToGrid="0">
      <p:cViewPr varScale="1">
        <p:scale>
          <a:sx n="95" d="100"/>
          <a:sy n="95" d="100"/>
        </p:scale>
        <p:origin x="1080" y="168"/>
      </p:cViewPr>
      <p:guideLst/>
    </p:cSldViewPr>
  </p:slideViewPr>
  <p:notesTextViewPr>
    <p:cViewPr>
      <p:scale>
        <a:sx n="125" d="100"/>
        <a:sy n="125" d="100"/>
      </p:scale>
      <p:origin x="0" y="0"/>
    </p:cViewPr>
  </p:notesTextViewPr>
  <p:notesViewPr>
    <p:cSldViewPr snapToGrid="0">
      <p:cViewPr varScale="1">
        <p:scale>
          <a:sx n="60" d="100"/>
          <a:sy n="60" d="100"/>
        </p:scale>
        <p:origin x="2611"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88A7F1-E882-4316-A1AE-C7664D218BD0}"/>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64C005-52E5-4D5C-AF69-BB362DFD3286}"/>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DB61D4ED-338A-472A-9562-57251F242131}" type="datetimeFigureOut">
              <a:rPr lang="en-US" smtClean="0"/>
              <a:t>8/24/22</a:t>
            </a:fld>
            <a:endParaRPr lang="en-US"/>
          </a:p>
        </p:txBody>
      </p:sp>
      <p:sp>
        <p:nvSpPr>
          <p:cNvPr id="4" name="Footer Placeholder 3">
            <a:extLst>
              <a:ext uri="{FF2B5EF4-FFF2-40B4-BE49-F238E27FC236}">
                <a16:creationId xmlns:a16="http://schemas.microsoft.com/office/drawing/2014/main" id="{822232C9-3E12-4697-B8F6-3D4AE879B8F4}"/>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8EF388-18FC-4F87-8CAD-E83A717AEEFA}"/>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7C4664C-9D6B-4CB7-A9E7-06DD25D5F00C}" type="slidenum">
              <a:rPr lang="en-US" smtClean="0"/>
              <a:t>‹#›</a:t>
            </a:fld>
            <a:endParaRPr lang="en-US"/>
          </a:p>
        </p:txBody>
      </p:sp>
    </p:spTree>
    <p:extLst>
      <p:ext uri="{BB962C8B-B14F-4D97-AF65-F5344CB8AC3E}">
        <p14:creationId xmlns:p14="http://schemas.microsoft.com/office/powerpoint/2010/main" val="2608226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1"/>
            <a:ext cx="2972421" cy="466725"/>
          </a:xfrm>
          <a:prstGeom prst="rect">
            <a:avLst/>
          </a:prstGeom>
        </p:spPr>
        <p:txBody>
          <a:bodyPr vert="horz" lIns="91440" tIns="45720" rIns="91440" bIns="45720" rtlCol="0"/>
          <a:lstStyle>
            <a:lvl1pPr algn="r">
              <a:defRPr sz="1200"/>
            </a:lvl1pPr>
          </a:lstStyle>
          <a:p>
            <a:fld id="{86A33F6B-323A-4073-9F75-F19BBE5ABDBE}" type="datetimeFigureOut">
              <a:rPr lang="en-US" smtClean="0"/>
              <a:t>8/24/22</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3576"/>
            <a:ext cx="5485158"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29676"/>
            <a:ext cx="2972421" cy="466725"/>
          </a:xfrm>
          <a:prstGeom prst="rect">
            <a:avLst/>
          </a:prstGeom>
        </p:spPr>
        <p:txBody>
          <a:bodyPr vert="horz" lIns="91440" tIns="45720" rIns="91440" bIns="45720" rtlCol="0" anchor="b"/>
          <a:lstStyle>
            <a:lvl1pPr algn="r">
              <a:defRPr sz="1200"/>
            </a:lvl1pPr>
          </a:lstStyle>
          <a:p>
            <a:fld id="{54BB8B14-E130-4E2F-8727-D4B99355D2EF}" type="slidenum">
              <a:rPr lang="en-US" smtClean="0"/>
              <a:t>‹#›</a:t>
            </a:fld>
            <a:endParaRPr lang="en-US"/>
          </a:p>
        </p:txBody>
      </p:sp>
    </p:spTree>
    <p:extLst>
      <p:ext uri="{BB962C8B-B14F-4D97-AF65-F5344CB8AC3E}">
        <p14:creationId xmlns:p14="http://schemas.microsoft.com/office/powerpoint/2010/main" val="265617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sce.org/templates/sustainability-profile.aspx?id=2443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pa.gov/waterfinancecenter"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pa.gov/green-infrastructure/green-infrastructure-funding-opportuniti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PRESENTATION IS MEANT TO BE CUSTOMIZED BY A COMMUNITY; ITEMS IN BRACKETS ARE MEANT TO BE FILLED IN WITH LOCAL INFORMATION, AND PHOTOS CAN BE REPLACED WITH LOCAL ONES. IT IS DESIGNED FOR AN AUDIENCE OF MUNICIPAL OFFICIALS AND DECISIONMAKERS; THEREFORE, THE CONTENT IS NOT GEARED TOWARDS A GENERAL PUBLIC AUDIENCE.</a:t>
            </a:r>
          </a:p>
        </p:txBody>
      </p:sp>
      <p:sp>
        <p:nvSpPr>
          <p:cNvPr id="4" name="Slide Number Placeholder 3"/>
          <p:cNvSpPr>
            <a:spLocks noGrp="1"/>
          </p:cNvSpPr>
          <p:nvPr>
            <p:ph type="sldNum" sz="quarter" idx="5"/>
          </p:nvPr>
        </p:nvSpPr>
        <p:spPr/>
        <p:txBody>
          <a:bodyPr/>
          <a:lstStyle/>
          <a:p>
            <a:fld id="{54BB8B14-E130-4E2F-8727-D4B99355D2EF}" type="slidenum">
              <a:rPr lang="en-US" smtClean="0"/>
              <a:t>1</a:t>
            </a:fld>
            <a:endParaRPr lang="en-US"/>
          </a:p>
        </p:txBody>
      </p:sp>
    </p:spTree>
    <p:extLst>
      <p:ext uri="{BB962C8B-B14F-4D97-AF65-F5344CB8AC3E}">
        <p14:creationId xmlns:p14="http://schemas.microsoft.com/office/powerpoint/2010/main" val="335780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an alternative to traditional pavement, permeable pavement allows rainwater and melting snow to seep through the surface to underlying layers of soil and gravel.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Permeable pavement can be made of pervious concrete, porous asphalt, or permeable interlocking pavers. </a:t>
            </a:r>
          </a:p>
          <a:p>
            <a:pPr marL="171450" indent="-171450">
              <a:buFont typeface="Arial" panose="020B0604020202020204" pitchFamily="34" charset="0"/>
              <a:buChar char="•"/>
            </a:pPr>
            <a:r>
              <a:rPr lang="en-US" dirty="0"/>
              <a:t>This type of green infrastructure practice can be cost-effective where land values are high.</a:t>
            </a:r>
          </a:p>
          <a:p>
            <a:pPr marL="171450" indent="-171450">
              <a:buFont typeface="Arial" panose="020B0604020202020204" pitchFamily="34" charset="0"/>
              <a:buChar char="•"/>
            </a:pPr>
            <a:r>
              <a:rPr lang="en-US" dirty="0"/>
              <a:t>It can also help reduce flooding or icing of water at the pavement surface.</a:t>
            </a:r>
          </a:p>
        </p:txBody>
      </p:sp>
      <p:sp>
        <p:nvSpPr>
          <p:cNvPr id="4" name="Slide Number Placeholder 3"/>
          <p:cNvSpPr>
            <a:spLocks noGrp="1"/>
          </p:cNvSpPr>
          <p:nvPr>
            <p:ph type="sldNum" sz="quarter" idx="5"/>
          </p:nvPr>
        </p:nvSpPr>
        <p:spPr/>
        <p:txBody>
          <a:bodyPr/>
          <a:lstStyle/>
          <a:p>
            <a:fld id="{54BB8B14-E130-4E2F-8727-D4B99355D2EF}" type="slidenum">
              <a:rPr lang="en-US" smtClean="0"/>
              <a:t>10</a:t>
            </a:fld>
            <a:endParaRPr lang="en-US"/>
          </a:p>
        </p:txBody>
      </p:sp>
    </p:spTree>
    <p:extLst>
      <p:ext uri="{BB962C8B-B14F-4D97-AF65-F5344CB8AC3E}">
        <p14:creationId xmlns:p14="http://schemas.microsoft.com/office/powerpoint/2010/main" val="343961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bioretention area is a sunken area in the landscape that collects rainwater </a:t>
            </a:r>
            <a:r>
              <a:rPr lang="en-US" sz="1200" dirty="0">
                <a:effectLst/>
                <a:latin typeface="Calibri" panose="020F0502020204030204" pitchFamily="34" charset="0"/>
                <a:ea typeface="Times New Roman" panose="02020603050405020304" pitchFamily="18" charset="0"/>
              </a:rPr>
              <a:t>from rooftops, sidewalks, and streets</a:t>
            </a:r>
            <a:r>
              <a:rPr lang="en-US" dirty="0"/>
              <a:t>. They often consist of different varieties of vegetation, grasses, and perennial flowers.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Bioretention areas are designed to allow water to pond when it rains and then either soak into the ground or flow through an underdrain.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A rain garden is very similar to a bioretention, but it is less engineered. Rain gardens are typically small, do not have underdrains, and are associated with residences. Like bioretention areas, rain gardens also collect rainwater in a shallow depression and allow it to soak into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Bioretention areas are a green infrastructure practice that can help solve drainage problems and improve water quality. </a:t>
            </a: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11</a:t>
            </a:fld>
            <a:endParaRPr lang="en-US"/>
          </a:p>
        </p:txBody>
      </p:sp>
    </p:spTree>
    <p:extLst>
      <p:ext uri="{BB962C8B-B14F-4D97-AF65-F5344CB8AC3E}">
        <p14:creationId xmlns:p14="http://schemas.microsoft.com/office/powerpoint/2010/main" val="183227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Often used in city environments, green roofs are layers of vegetation planted over a waterproofing system installed on top of a building roof. </a:t>
            </a:r>
            <a:r>
              <a:rPr lang="en-US" sz="1200" b="0" i="0" kern="1200" dirty="0">
                <a:solidFill>
                  <a:schemeClr val="tx1"/>
                </a:solidFill>
                <a:effectLst/>
                <a:latin typeface="+mn-lt"/>
                <a:ea typeface="+mn-ea"/>
                <a:cs typeface="+mn-cs"/>
              </a:rPr>
              <a:t>Green roofs allow the water from rain and snow to filter into the plants and vegetation on the roof rather than flowing off the impermeable surface of the roof onto the sidewalks and streets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Green roofs absorb water like a sponge, then release it through evaporation and plant use. This type of roof can drastically decrease the amount of rainwater that would otherwise fall into storm drains as stormwater. It also reduces the “urban heat island” effect, which causes buildings to use more energy for cooling.  </a:t>
            </a:r>
            <a:endParaRPr lang="en-US" b="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Green roofs are particularly cost-effective in dense urban areas where land values are high and on large industrial or office buildings where they can help improve a roof’s longevity.</a:t>
            </a: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12</a:t>
            </a:fld>
            <a:endParaRPr lang="en-US"/>
          </a:p>
        </p:txBody>
      </p:sp>
    </p:spTree>
    <p:extLst>
      <p:ext uri="{BB962C8B-B14F-4D97-AF65-F5344CB8AC3E}">
        <p14:creationId xmlns:p14="http://schemas.microsoft.com/office/powerpoint/2010/main" val="360064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Planter boxes provide an attractive option for city </a:t>
            </a:r>
            <a:r>
              <a:rPr lang="en-US" sz="1200" b="0" i="0" kern="1200">
                <a:solidFill>
                  <a:schemeClr val="tx1"/>
                </a:solidFill>
                <a:effectLst/>
                <a:latin typeface="+mn-lt"/>
                <a:ea typeface="+mn-ea"/>
                <a:cs typeface="+mn-cs"/>
              </a:rPr>
              <a:t>green spaces; </a:t>
            </a:r>
            <a:r>
              <a:rPr lang="en-US" sz="1200" b="0" i="0" kern="1200" dirty="0">
                <a:solidFill>
                  <a:schemeClr val="tx1"/>
                </a:solidFill>
                <a:effectLst/>
                <a:latin typeface="+mn-lt"/>
                <a:ea typeface="+mn-ea"/>
                <a:cs typeface="+mn-cs"/>
              </a:rPr>
              <a:t>they are also able to absorb runoff from sidewalks, parking lots, and streets.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Planter boxes are ideal for space-limited sidewalks, in parking lots, and as a streetscaping element.</a:t>
            </a: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13</a:t>
            </a:fld>
            <a:endParaRPr lang="en-US"/>
          </a:p>
        </p:txBody>
      </p:sp>
    </p:spTree>
    <p:extLst>
      <p:ext uri="{BB962C8B-B14F-4D97-AF65-F5344CB8AC3E}">
        <p14:creationId xmlns:p14="http://schemas.microsoft.com/office/powerpoint/2010/main" val="383715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Green infrastructure residential programs are a mechanism that communities can use to help encourage residents to contribute to the community’s stormwater management goals.</a:t>
            </a:r>
          </a:p>
          <a:p>
            <a:pPr marL="171450" indent="-171450">
              <a:buFont typeface="Arial" panose="020B0604020202020204" pitchFamily="34" charset="0"/>
              <a:buChar char="•"/>
            </a:pPr>
            <a:r>
              <a:rPr lang="en-US" dirty="0"/>
              <a:t>Programs may focus on a variety of activities that community members can do at their own properties such as planting trees or building and installing rain barrels or rain gardens.</a:t>
            </a:r>
          </a:p>
          <a:p>
            <a:pPr marL="171450" indent="-171450">
              <a:buFont typeface="Arial" panose="020B0604020202020204" pitchFamily="34" charset="0"/>
              <a:buChar char="•"/>
            </a:pPr>
            <a:r>
              <a:rPr lang="en-US" dirty="0"/>
              <a:t>Some programs even provide financial incentives if residents install and maintain green infrastructure on their properties.</a:t>
            </a:r>
          </a:p>
          <a:p>
            <a:pPr marL="171450" indent="-171450">
              <a:buFont typeface="Arial" panose="020B0604020202020204" pitchFamily="34" charset="0"/>
              <a:buChar char="•"/>
            </a:pPr>
            <a:r>
              <a:rPr lang="en-US" dirty="0"/>
              <a:t>Residential programs are a great way to get people involved and invested in stormwater management at the local scale. </a:t>
            </a:r>
          </a:p>
        </p:txBody>
      </p:sp>
      <p:sp>
        <p:nvSpPr>
          <p:cNvPr id="4" name="Slide Number Placeholder 3"/>
          <p:cNvSpPr>
            <a:spLocks noGrp="1"/>
          </p:cNvSpPr>
          <p:nvPr>
            <p:ph type="sldNum" sz="quarter" idx="5"/>
          </p:nvPr>
        </p:nvSpPr>
        <p:spPr/>
        <p:txBody>
          <a:bodyPr/>
          <a:lstStyle/>
          <a:p>
            <a:fld id="{54BB8B14-E130-4E2F-8727-D4B99355D2EF}" type="slidenum">
              <a:rPr lang="en-US" smtClean="0"/>
              <a:t>14</a:t>
            </a:fld>
            <a:endParaRPr lang="en-US"/>
          </a:p>
        </p:txBody>
      </p:sp>
    </p:spTree>
    <p:extLst>
      <p:ext uri="{BB962C8B-B14F-4D97-AF65-F5344CB8AC3E}">
        <p14:creationId xmlns:p14="http://schemas.microsoft.com/office/powerpoint/2010/main" val="2911307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The city of Detroit’s Green Alley Program has installed rain gardens, permeable pavement, and native landscaping to help improve the condition of alleys and to reduce polluted stormwater. </a:t>
            </a: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15</a:t>
            </a:fld>
            <a:endParaRPr lang="en-US"/>
          </a:p>
        </p:txBody>
      </p:sp>
    </p:spTree>
    <p:extLst>
      <p:ext uri="{BB962C8B-B14F-4D97-AF65-F5344CB8AC3E}">
        <p14:creationId xmlns:p14="http://schemas.microsoft.com/office/powerpoint/2010/main" val="389672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This 17-acre historic park in Atlanta </a:t>
            </a:r>
            <a:r>
              <a:rPr lang="en-US" sz="1200" b="0" i="0" kern="1200" dirty="0">
                <a:solidFill>
                  <a:schemeClr val="tx1"/>
                </a:solidFill>
                <a:effectLst/>
                <a:latin typeface="+mn-lt"/>
                <a:ea typeface="+mn-ea"/>
                <a:cs typeface="+mn-cs"/>
              </a:rPr>
              <a:t>was designed through a partnership among residents, business stakeholders, and the local government.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 large detention pond is surrounded by walking trails, urban plazas, a splash pad, native plantings, and an amphitheater that can be enjoyed by residents.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Water from the pond is even used to water the park's lawns and playing fields.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The detention provided by the pond has reduced combined sewer overflow events, and the surrounding area has experienced dramatically reduced flooding because of the improved stormwater 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project has also generated adjacent development and revitalization.</a:t>
            </a:r>
            <a:endParaRPr lang="en-US" sz="1200" dirty="0">
              <a:solidFill>
                <a:schemeClr val="tx1"/>
              </a:solidFill>
            </a:endParaRPr>
          </a:p>
          <a:p>
            <a:endParaRPr lang="en-US" dirty="0"/>
          </a:p>
          <a:p>
            <a:r>
              <a:rPr lang="en-US" dirty="0"/>
              <a:t>Photo credit: </a:t>
            </a:r>
            <a:r>
              <a:rPr lang="en-US" dirty="0">
                <a:hlinkClick r:id="rId3"/>
              </a:rPr>
              <a:t>https://www.asce.org/templates/sustainability-profile.aspx?id=24439</a:t>
            </a: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16</a:t>
            </a:fld>
            <a:endParaRPr lang="en-US"/>
          </a:p>
        </p:txBody>
      </p:sp>
    </p:spTree>
    <p:extLst>
      <p:ext uri="{BB962C8B-B14F-4D97-AF65-F5344CB8AC3E}">
        <p14:creationId xmlns:p14="http://schemas.microsoft.com/office/powerpoint/2010/main" val="309138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Denver Housing Authority installed rain gardens and permeable pavement to make its Park Avenue development environmentally sound and attractive.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using green infrastructure, the Authority decreased the project’s stormwater infrastructure costs from $850,000 (stormwater vault) to $350,000 (bioswales and permeable pavements) at its Park Avenue site. </a:t>
            </a: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17</a:t>
            </a:fld>
            <a:endParaRPr lang="en-US"/>
          </a:p>
        </p:txBody>
      </p:sp>
    </p:spTree>
    <p:extLst>
      <p:ext uri="{BB962C8B-B14F-4D97-AF65-F5344CB8AC3E}">
        <p14:creationId xmlns:p14="http://schemas.microsoft.com/office/powerpoint/2010/main" val="402542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HAVE A SUCCESSFUL LOCAL EXAMPLE TO HIGHLIGHT? INSERT IT HERE!</a:t>
            </a:r>
          </a:p>
        </p:txBody>
      </p:sp>
      <p:sp>
        <p:nvSpPr>
          <p:cNvPr id="4" name="Slide Number Placeholder 3"/>
          <p:cNvSpPr>
            <a:spLocks noGrp="1"/>
          </p:cNvSpPr>
          <p:nvPr>
            <p:ph type="sldNum" sz="quarter" idx="5"/>
          </p:nvPr>
        </p:nvSpPr>
        <p:spPr/>
        <p:txBody>
          <a:bodyPr/>
          <a:lstStyle/>
          <a:p>
            <a:fld id="{54BB8B14-E130-4E2F-8727-D4B99355D2EF}" type="slidenum">
              <a:rPr lang="en-US" smtClean="0"/>
              <a:t>18</a:t>
            </a:fld>
            <a:endParaRPr lang="en-US"/>
          </a:p>
        </p:txBody>
      </p:sp>
    </p:spTree>
    <p:extLst>
      <p:ext uri="{BB962C8B-B14F-4D97-AF65-F5344CB8AC3E}">
        <p14:creationId xmlns:p14="http://schemas.microsoft.com/office/powerpoint/2010/main" val="1979228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PLACE TO MAKE THE ASK; TAILOR THIS SLIDE AS APPROPRIATE,</a:t>
            </a:r>
          </a:p>
        </p:txBody>
      </p:sp>
      <p:sp>
        <p:nvSpPr>
          <p:cNvPr id="4" name="Slide Number Placeholder 3"/>
          <p:cNvSpPr>
            <a:spLocks noGrp="1"/>
          </p:cNvSpPr>
          <p:nvPr>
            <p:ph type="sldNum" sz="quarter" idx="5"/>
          </p:nvPr>
        </p:nvSpPr>
        <p:spPr/>
        <p:txBody>
          <a:bodyPr/>
          <a:lstStyle/>
          <a:p>
            <a:fld id="{54BB8B14-E130-4E2F-8727-D4B99355D2EF}" type="slidenum">
              <a:rPr lang="en-US" smtClean="0"/>
              <a:t>19</a:t>
            </a:fld>
            <a:endParaRPr lang="en-US"/>
          </a:p>
        </p:txBody>
      </p:sp>
    </p:spTree>
    <p:extLst>
      <p:ext uri="{BB962C8B-B14F-4D97-AF65-F5344CB8AC3E}">
        <p14:creationId xmlns:p14="http://schemas.microsoft.com/office/powerpoint/2010/main" val="20742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alpha val="80000"/>
                  </a:schemeClr>
                </a:solidFill>
                <a:latin typeface="Myriad Pro" panose="020B0503030403020204" pitchFamily="34" charset="0"/>
              </a:rPr>
              <a:t>[Insert the name of your local water body(</a:t>
            </a:r>
            <a:r>
              <a:rPr lang="en-US" dirty="0" err="1">
                <a:solidFill>
                  <a:schemeClr val="tx1">
                    <a:alpha val="80000"/>
                  </a:schemeClr>
                </a:solidFill>
                <a:latin typeface="Myriad Pro" panose="020B0503030403020204" pitchFamily="34" charset="0"/>
              </a:rPr>
              <a:t>ies</a:t>
            </a:r>
            <a:r>
              <a:rPr lang="en-US" dirty="0">
                <a:solidFill>
                  <a:schemeClr val="tx1">
                    <a:alpha val="80000"/>
                  </a:schemeClr>
                </a:solidFill>
                <a:latin typeface="Myriad Pro" panose="020B0503030403020204" pitchFamily="34" charset="0"/>
              </a:rPr>
              <a:t>)] is/are important to our community</a:t>
            </a:r>
            <a:r>
              <a:rPr lang="en-US" b="0" dirty="0">
                <a:solidFill>
                  <a:schemeClr val="tx1">
                    <a:alpha val="80000"/>
                  </a:schemeClr>
                </a:solidFill>
                <a:latin typeface="Myriad Pro" panose="020B0503030403020204" pitchFamily="34" charset="0"/>
              </a:rPr>
              <a:t>. [List reasons why the river, lake, stream, etc. is important, from water supplies and transportation to recreation or tourism.]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alpha val="80000"/>
                  </a:schemeClr>
                </a:solidFill>
                <a:latin typeface="Myriad Pro" panose="020B0503030403020204" pitchFamily="34" charset="0"/>
              </a:rPr>
              <a:t>That’s why I’d like to talk about stormwater management and why investing in it can help enhance the health of our local waterways and our citizens.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chemeClr val="tx1">
                  <a:alpha val="80000"/>
                </a:schemeClr>
              </a:solidFill>
              <a:latin typeface="Myriad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alpha val="80000"/>
                  </a:schemeClr>
                </a:solidFill>
                <a:latin typeface="Myriad Pro" panose="020B0503030403020204" pitchFamily="34" charset="0"/>
              </a:rPr>
              <a:t>NOTE: REPLACE THE PHOTO WITH ONE OF YOUR COMMUNITY WATERWAYS</a:t>
            </a: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2</a:t>
            </a:fld>
            <a:endParaRPr lang="en-US"/>
          </a:p>
        </p:txBody>
      </p:sp>
    </p:spTree>
    <p:extLst>
      <p:ext uri="{BB962C8B-B14F-4D97-AF65-F5344CB8AC3E}">
        <p14:creationId xmlns:p14="http://schemas.microsoft.com/office/powerpoint/2010/main" val="188432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highlight>
                  <a:srgbClr val="FFFF00"/>
                </a:highlight>
              </a:rPr>
              <a:t>Update/personalize this list to fit your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Riverkeeper alliances or other local environmental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Area schools or religious organizations</a:t>
            </a:r>
          </a:p>
          <a:p>
            <a:pPr marL="171450" indent="-171450">
              <a:buFont typeface="Arial" panose="020B0604020202020204" pitchFamily="34" charset="0"/>
              <a:buChar char="•"/>
            </a:pPr>
            <a:r>
              <a:rPr lang="en-US" dirty="0"/>
              <a:t>Recreational organizations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Homeowner associations or civic organizations</a:t>
            </a:r>
          </a:p>
          <a:p>
            <a:pPr marL="171450" indent="-171450">
              <a:buFont typeface="Arial" panose="020B0604020202020204" pitchFamily="34" charset="0"/>
              <a:buChar char="•"/>
            </a:pPr>
            <a:r>
              <a:rPr lang="en-US" dirty="0"/>
              <a:t>Chamber of Commerce</a:t>
            </a:r>
          </a:p>
          <a:p>
            <a:pPr marL="171450" indent="-171450">
              <a:buFont typeface="Arial" panose="020B0604020202020204" pitchFamily="34" charset="0"/>
              <a:buChar char="•"/>
            </a:pPr>
            <a:r>
              <a:rPr lang="en-US" dirty="0"/>
              <a:t>Financial institutions</a:t>
            </a:r>
          </a:p>
          <a:p>
            <a:endParaRPr lang="en-US" dirty="0"/>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20</a:t>
            </a:fld>
            <a:endParaRPr lang="en-US"/>
          </a:p>
        </p:txBody>
      </p:sp>
    </p:spTree>
    <p:extLst>
      <p:ext uri="{BB962C8B-B14F-4D97-AF65-F5344CB8AC3E}">
        <p14:creationId xmlns:p14="http://schemas.microsoft.com/office/powerpoint/2010/main" val="533201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 few ways communities invest in stormwater management at the local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General funds: Funds from the capital budget can be 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Utility fees: Similar to the fees we assess for water, sewer, and garbage removal, stormwater utility fees can be included in tax or water bills to collect funds that are needed to manage stormwater.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Municipal bonds: Just as we do for schools and other local improvement projects, our local government could levy a bond to pay for stormwater projects that benefit the whole community.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Public funds: States have funds for stormwater projects, and even the federal government provides financial assistance for some stormwater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Grants and matching funds: There are a variety of local, state, and federal grant opportunities that can be pursued. Often grants require matching funds, which is a commitment of a specified amount of money and/or in-kind contributions from the grant recipient.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Private property improvements: When businesses and institutions in our area install green roofs, permeable paving in parking lots, and other stormwater management measures, everyone benefits.</a:t>
            </a:r>
          </a:p>
          <a:p>
            <a:pPr marL="171450" lvl="0" indent="-171450" algn="l" defTabSz="91440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More resources can be found at:</a:t>
            </a:r>
          </a:p>
          <a:p>
            <a:pPr marL="628650" lvl="1" indent="-171450" algn="l" defTabSz="914400" rtl="0" eaLnBrk="1" latinLnBrk="0" hangingPunct="1">
              <a:buFont typeface="Arial" panose="020B0604020202020204" pitchFamily="34" charset="0"/>
              <a:buChar char="•"/>
            </a:pPr>
            <a:r>
              <a:rPr lang="en-US" sz="2800" dirty="0">
                <a:solidFill>
                  <a:srgbClr val="446595"/>
                </a:solidFill>
                <a:latin typeface="Myriad Pro" panose="020B0503030403020204"/>
              </a:rPr>
              <a:t>EPA’s Water Finance Center </a:t>
            </a:r>
            <a:r>
              <a:rPr lang="en-US" sz="2800" dirty="0">
                <a:hlinkClick r:id="rId3"/>
              </a:rPr>
              <a:t>https://www.epa.gov/waterfinancecenter</a:t>
            </a:r>
            <a:endParaRPr lang="en-US" sz="2800" dirty="0">
              <a:solidFill>
                <a:srgbClr val="446595"/>
              </a:solidFill>
              <a:latin typeface="Myriad Pro" panose="020B0503030403020204"/>
            </a:endParaRPr>
          </a:p>
          <a:p>
            <a:pPr marL="628650" lvl="1" indent="-171450" algn="l" defTabSz="914400" rtl="0" eaLnBrk="1" latinLnBrk="0" hangingPunct="1">
              <a:buFont typeface="Arial" panose="020B0604020202020204" pitchFamily="34" charset="0"/>
              <a:buChar char="•"/>
            </a:pPr>
            <a:r>
              <a:rPr lang="en-US" sz="2800" dirty="0">
                <a:solidFill>
                  <a:srgbClr val="446595"/>
                </a:solidFill>
                <a:latin typeface="Myriad Pro" panose="020B0503030403020204"/>
              </a:rPr>
              <a:t>EPA’s Green Infrastructure Funding webpage </a:t>
            </a:r>
            <a:r>
              <a:rPr lang="en-US" sz="2800" dirty="0">
                <a:hlinkClick r:id="rId4"/>
              </a:rPr>
              <a:t>https://www.epa.gov/green-infrastructure/green-infrastructure-funding-opportunities</a:t>
            </a:r>
            <a:endParaRPr lang="en-US" sz="2800" dirty="0"/>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21</a:t>
            </a:fld>
            <a:endParaRPr lang="en-US"/>
          </a:p>
        </p:txBody>
      </p:sp>
    </p:spTree>
    <p:extLst>
      <p:ext uri="{BB962C8B-B14F-4D97-AF65-F5344CB8AC3E}">
        <p14:creationId xmlns:p14="http://schemas.microsoft.com/office/powerpoint/2010/main" val="120567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Stormwater that is not absorbed into the ground picks up pollutants, such as dirt and loose sediment, gasoline and oil, and other chemicals and debris, as it flows into storm drains and down to [name of local waterway(s)], bringing pollution with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Managing stormwater appropriately is vital to the health of waterways, our community, and our quality of life.</a:t>
            </a:r>
          </a:p>
          <a:p>
            <a:pPr marL="171450" indent="-171450">
              <a:buFont typeface="Arial" panose="020B0604020202020204" pitchFamily="34" charset="0"/>
              <a:buChar cha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Myriad Pro" panose="020B0503030403020204" pitchFamily="34" charset="0"/>
              </a:rPr>
              <a:t>NOTE: REPLACE THE PHOTO WITH ONE OF YOUR COMMUNITY STORM DRAINS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3</a:t>
            </a:fld>
            <a:endParaRPr lang="en-US"/>
          </a:p>
        </p:txBody>
      </p:sp>
    </p:spTree>
    <p:extLst>
      <p:ext uri="{BB962C8B-B14F-4D97-AF65-F5344CB8AC3E}">
        <p14:creationId xmlns:p14="http://schemas.microsoft.com/office/powerpoint/2010/main" val="193619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tx1"/>
                </a:solidFill>
                <a:highlight>
                  <a:srgbClr val="FFFF00"/>
                </a:highlight>
              </a:rPr>
              <a:t>[CITY NAME] has what’s called an “MS4.” </a:t>
            </a:r>
            <a:r>
              <a:rPr lang="en-US" sz="1200" dirty="0">
                <a:solidFill>
                  <a:schemeClr val="tx1"/>
                </a:solidFill>
              </a:rPr>
              <a:t>A Municipal Separate Storm Sewer System (MS4) is a publicly-owned system that collects and transports only stormwater via pipes and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MS4s do not send stormwater runoff to a wastewater treatment plant. </a:t>
            </a:r>
          </a:p>
          <a:p>
            <a:pPr marL="171450" indent="-171450">
              <a:buFont typeface="Arial" panose="020B0604020202020204" pitchFamily="34" charset="0"/>
              <a:buChar char="•"/>
            </a:pPr>
            <a:r>
              <a:rPr lang="en-US" sz="1200" dirty="0">
                <a:solidFill>
                  <a:schemeClr val="tx1"/>
                </a:solidFill>
              </a:rPr>
              <a:t>Stormwater collected in the MS4 is discharged directly into streams, lakes, rivers, and ponds. </a:t>
            </a:r>
          </a:p>
          <a:p>
            <a:pPr marL="171450" indent="-171450">
              <a:buFont typeface="Arial" panose="020B0604020202020204" pitchFamily="34" charset="0"/>
              <a:buChar char="•"/>
            </a:pPr>
            <a:r>
              <a:rPr lang="en-US" sz="1200" dirty="0">
                <a:solidFill>
                  <a:schemeClr val="tx1"/>
                </a:solidFill>
              </a:rPr>
              <a:t>We have coverage under an MS4 permit that allows our MS4 to discharge stormwater into our water bodies.</a:t>
            </a:r>
          </a:p>
          <a:p>
            <a:pPr marL="171450" indent="-171450">
              <a:buFont typeface="Arial" panose="020B0604020202020204" pitchFamily="34" charset="0"/>
              <a:buChar char="•"/>
            </a:pPr>
            <a:r>
              <a:rPr lang="en-US" sz="1200" dirty="0">
                <a:solidFill>
                  <a:schemeClr val="tx1"/>
                </a:solidFill>
              </a:rPr>
              <a:t>Our MS4 permit requires that we comply with a variety of measures that contribute to reducing polluted runoff and improving our stormwater management.</a:t>
            </a:r>
          </a:p>
          <a:p>
            <a:pPr marL="171450" indent="-171450">
              <a:buFont typeface="Arial" panose="020B0604020202020204" pitchFamily="34" charset="0"/>
              <a:buChar cha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Myriad Pro" panose="020B0503030403020204" pitchFamily="34" charset="0"/>
              </a:rPr>
              <a:t>NOTE: REPLACE THE PHOTO WITH ONE OF YOUR COMMUNITY’S STORMWATER SYSTEM</a:t>
            </a: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54BB8B14-E130-4E2F-8727-D4B99355D2EF}" type="slidenum">
              <a:rPr lang="en-US" smtClean="0"/>
              <a:t>4</a:t>
            </a:fld>
            <a:endParaRPr lang="en-US"/>
          </a:p>
        </p:txBody>
      </p:sp>
    </p:spTree>
    <p:extLst>
      <p:ext uri="{BB962C8B-B14F-4D97-AF65-F5344CB8AC3E}">
        <p14:creationId xmlns:p14="http://schemas.microsoft.com/office/powerpoint/2010/main" val="380974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TEXT EXPLAINING HOW STORMWATER IS CURRENTLY MANAGED IN YOUR COMMUNITY. WHAT ARE THE COMMON MANAGEMENT PRACTICES? IS GREEN INFRASTRUCTURE INSTALLED? WHAT TYPE OF MAINTENANCE PROGRAM IS IN PLACE? </a:t>
            </a:r>
          </a:p>
        </p:txBody>
      </p:sp>
      <p:sp>
        <p:nvSpPr>
          <p:cNvPr id="4" name="Slide Number Placeholder 3"/>
          <p:cNvSpPr>
            <a:spLocks noGrp="1"/>
          </p:cNvSpPr>
          <p:nvPr>
            <p:ph type="sldNum" sz="quarter" idx="5"/>
          </p:nvPr>
        </p:nvSpPr>
        <p:spPr/>
        <p:txBody>
          <a:bodyPr/>
          <a:lstStyle/>
          <a:p>
            <a:fld id="{54BB8B14-E130-4E2F-8727-D4B99355D2EF}" type="slidenum">
              <a:rPr lang="en-US" smtClean="0"/>
              <a:t>5</a:t>
            </a:fld>
            <a:endParaRPr lang="en-US"/>
          </a:p>
        </p:txBody>
      </p:sp>
    </p:spTree>
    <p:extLst>
      <p:ext uri="{BB962C8B-B14F-4D97-AF65-F5344CB8AC3E}">
        <p14:creationId xmlns:p14="http://schemas.microsoft.com/office/powerpoint/2010/main" val="352298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The cost of </a:t>
            </a:r>
            <a:r>
              <a:rPr lang="en-US" i="1" dirty="0">
                <a:solidFill>
                  <a:schemeClr val="tx1"/>
                </a:solidFill>
              </a:rPr>
              <a:t>not</a:t>
            </a:r>
            <a:r>
              <a:rPr lang="en-US" dirty="0">
                <a:solidFill>
                  <a:schemeClr val="tx1"/>
                </a:solidFill>
              </a:rPr>
              <a:t> managing stormwater could be much higher than investing in stormwater management.</a:t>
            </a:r>
          </a:p>
          <a:p>
            <a:pPr marL="171450" indent="-171450">
              <a:buFont typeface="Arial" panose="020B0604020202020204" pitchFamily="34" charset="0"/>
              <a:buChar char="•"/>
            </a:pPr>
            <a:r>
              <a:rPr lang="en-US" dirty="0">
                <a:solidFill>
                  <a:schemeClr val="tx1"/>
                </a:solidFill>
              </a:rPr>
              <a:t>These problems often </a:t>
            </a:r>
            <a:r>
              <a:rPr lang="en-US" u="none" strike="noStrike" dirty="0">
                <a:solidFill>
                  <a:srgbClr val="FF0000"/>
                </a:solidFill>
              </a:rPr>
              <a:t>mean we need to spend </a:t>
            </a:r>
            <a:r>
              <a:rPr lang="en-US" b="0" u="none" dirty="0">
                <a:solidFill>
                  <a:schemeClr val="tx1"/>
                </a:solidFill>
              </a:rPr>
              <a:t>more money </a:t>
            </a:r>
            <a:r>
              <a:rPr lang="en-US" u="none" dirty="0">
                <a:solidFill>
                  <a:schemeClr val="tx1"/>
                </a:solidFill>
              </a:rPr>
              <a:t>to fix </a:t>
            </a:r>
            <a:r>
              <a:rPr lang="en-US" dirty="0">
                <a:solidFill>
                  <a:schemeClr val="tx1"/>
                </a:solidFill>
              </a:rPr>
              <a:t>the impacts of stormwater in our community. </a:t>
            </a:r>
          </a:p>
          <a:p>
            <a:pPr marL="171450" indent="-171450">
              <a:buFont typeface="Arial" panose="020B0604020202020204" pitchFamily="34" charset="0"/>
              <a:buChar cha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Myriad Pro" panose="020B0503030403020204" pitchFamily="34" charset="0"/>
              </a:rPr>
              <a:t>NOTE: REPLACE THE PHOTO IF YOU HAD ANY FLOODING IN YOUR COMMUNITY AND CUSTOMIZE WITH COSTS SPECIFIC TO YOUR COMMUNITY (e.g., habitat destruction, closed roads and bridges, business closures from flooding)</a:t>
            </a:r>
          </a:p>
          <a:p>
            <a:pPr marL="171450" indent="-171450">
              <a:buFont typeface="Arial" panose="020B0604020202020204" pitchFamily="34" charset="0"/>
              <a:buChar char="•"/>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6</a:t>
            </a:fld>
            <a:endParaRPr lang="en-US"/>
          </a:p>
        </p:txBody>
      </p:sp>
    </p:spTree>
    <p:extLst>
      <p:ext uri="{BB962C8B-B14F-4D97-AF65-F5344CB8AC3E}">
        <p14:creationId xmlns:p14="http://schemas.microsoft.com/office/powerpoint/2010/main" val="130998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Managing our stormwater will improve the quality of our rivers, lakes, and streams.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It also helps us meet the requirements of our MS4 permit and avoid fines.</a:t>
            </a:r>
          </a:p>
          <a:p>
            <a:pPr marL="171450" indent="-171450">
              <a:buFont typeface="Arial" panose="020B0604020202020204" pitchFamily="34" charset="0"/>
              <a:buChar char="•"/>
            </a:pPr>
            <a:r>
              <a:rPr lang="en-US" sz="1200" dirty="0">
                <a:solidFill>
                  <a:schemeClr val="tx1"/>
                </a:solidFill>
              </a:rPr>
              <a:t>Adequately managing our stormwater provides these direct benefits to our residents: </a:t>
            </a:r>
          </a:p>
          <a:p>
            <a:pPr marL="628650" lvl="1" indent="-171450">
              <a:buFont typeface="Arial" panose="020B0604020202020204" pitchFamily="34" charset="0"/>
              <a:buChar char="•"/>
            </a:pPr>
            <a:r>
              <a:rPr lang="en-US" sz="1200" dirty="0"/>
              <a:t>Filters pollutants, helps minimize flooding, improves aesthetics, and increases the flow of water into the ground that recharges water supplies.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Improves natural habitats, which promotes community growth and supports local jobs, tourism, and recreation.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Creates more green spaces—which encourages physical activity, reduces noise pollution, and helps regulate temperatures in urban areas. </a:t>
            </a:r>
            <a:endParaRPr lang="en-US" dirty="0">
              <a:solidFill>
                <a:schemeClr val="tx1"/>
              </a:solidFill>
            </a:endParaRPr>
          </a:p>
          <a:p>
            <a:pPr marL="171450" indent="-171450">
              <a:buFont typeface="Arial" panose="020B0604020202020204" pitchFamily="34" charset="0"/>
              <a:buChar char="•"/>
            </a:pPr>
            <a:r>
              <a:rPr lang="en-US" sz="1200" dirty="0">
                <a:solidFill>
                  <a:schemeClr val="tx1"/>
                </a:solidFill>
              </a:rPr>
              <a:t>Implementing good stormwater management also aligns with our broader community economic and public health goals. </a:t>
            </a:r>
          </a:p>
          <a:p>
            <a:pPr marL="171450" indent="-171450">
              <a:buFont typeface="Arial" panose="020B0604020202020204" pitchFamily="34" charset="0"/>
              <a:buChar cha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Myriad Pro" panose="020B0503030403020204" pitchFamily="34" charset="0"/>
              </a:rPr>
              <a:t>NOTE: REPLACE THE PHOTO WITH ONE OF YOUR COMMUNITY WATERWAYS/RECREATION AREAS AND INSERT RELATED COMMUNITY GOALS</a:t>
            </a: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54BB8B14-E130-4E2F-8727-D4B99355D2EF}" type="slidenum">
              <a:rPr lang="en-US" smtClean="0"/>
              <a:t>7</a:t>
            </a:fld>
            <a:endParaRPr lang="en-US"/>
          </a:p>
        </p:txBody>
      </p:sp>
    </p:spTree>
    <p:extLst>
      <p:ext uri="{BB962C8B-B14F-4D97-AF65-F5344CB8AC3E}">
        <p14:creationId xmlns:p14="http://schemas.microsoft.com/office/powerpoint/2010/main" val="40531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EDIT THIS LIST TO FIT YOUR COMMUNITY/ADD DETAILS OF YOUR SPECIFIC COMMUNITY STORMWATER MANAGEMENT NEEDS. THE FOLLOWING SLIDES FOCUS ON GREEN INFRASTRUCTURE INVESTMENT. INCLUDE ADDITIONAL SLIDES ABOUT ANY OF THE SOLUTIONS LISTED HERE THAT ARE RELEVANT TO YOUR COMMUNITY.</a:t>
            </a:r>
          </a:p>
          <a:p>
            <a:endParaRPr lang="en-US" dirty="0">
              <a:highlight>
                <a:srgbClr val="FFFF00"/>
              </a:highlight>
            </a:endParaRPr>
          </a:p>
          <a:p>
            <a:r>
              <a:rPr lang="en-US" dirty="0">
                <a:highlight>
                  <a:srgbClr val="FFFF00"/>
                </a:highlight>
              </a:rPr>
              <a:t>INSERT ADDITIONAL SLIDES AS NEEDED TO DESCRIBE SPECIFIC STORMWATER SOLUTIONS/NEEDS IN THE COMMUNITY.</a:t>
            </a: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8</a:t>
            </a:fld>
            <a:endParaRPr lang="en-US"/>
          </a:p>
        </p:txBody>
      </p:sp>
    </p:spTree>
    <p:extLst>
      <p:ext uri="{BB962C8B-B14F-4D97-AF65-F5344CB8AC3E}">
        <p14:creationId xmlns:p14="http://schemas.microsoft.com/office/powerpoint/2010/main" val="360047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Green infrastructure is a type of stormwater management that mimics the natural water cycle and helps reduce pollution while providing environmental, social, and economic benefits.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Some common examples of green infrastructure include permeable pavement, bioretention areas, green roofs, and planter boxes.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Green infrastructure provides more benefits compared to gray stormwater infrastructure (such as detention ponds and conventional piped drainage).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Gray stormwater infrastructure tends to be single purpose, meaning that its primary focus is to move stormwater away from where it lands, whereas green infrastructure manages stormwater AND provides ancillary benefits to the community. </a:t>
            </a:r>
          </a:p>
        </p:txBody>
      </p:sp>
      <p:sp>
        <p:nvSpPr>
          <p:cNvPr id="4" name="Slide Number Placeholder 3"/>
          <p:cNvSpPr>
            <a:spLocks noGrp="1"/>
          </p:cNvSpPr>
          <p:nvPr>
            <p:ph type="sldNum" sz="quarter" idx="5"/>
          </p:nvPr>
        </p:nvSpPr>
        <p:spPr/>
        <p:txBody>
          <a:bodyPr/>
          <a:lstStyle/>
          <a:p>
            <a:fld id="{54BB8B14-E130-4E2F-8727-D4B99355D2EF}" type="slidenum">
              <a:rPr lang="en-US" smtClean="0"/>
              <a:t>9</a:t>
            </a:fld>
            <a:endParaRPr lang="en-US"/>
          </a:p>
        </p:txBody>
      </p:sp>
    </p:spTree>
    <p:extLst>
      <p:ext uri="{BB962C8B-B14F-4D97-AF65-F5344CB8AC3E}">
        <p14:creationId xmlns:p14="http://schemas.microsoft.com/office/powerpoint/2010/main" val="2081323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chemeClr val="bg1"/>
                </a:solidFill>
                <a:latin typeface="Franklin Gothic Heavy" panose="020B0903020102020204" pitchFamily="34" charset="0"/>
                <a:cs typeface="Gotham Ultra" pitchFamily="50"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Proxima Nova" panose="02000506030000020004" pitchFamily="50" charset="0"/>
                <a:cs typeface="Gotham-Book"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8/24/22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55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97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367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E04-9DE5-4A24-829F-7884052B9235}"/>
              </a:ext>
            </a:extLst>
          </p:cNvPr>
          <p:cNvSpPr>
            <a:spLocks noGrp="1"/>
          </p:cNvSpPr>
          <p:nvPr>
            <p:ph type="ctrTitle"/>
          </p:nvPr>
        </p:nvSpPr>
        <p:spPr>
          <a:xfrm>
            <a:off x="1143000" y="1665300"/>
            <a:ext cx="6858000" cy="2387600"/>
          </a:xfrm>
        </p:spPr>
        <p:txBody>
          <a:bodyPr anchor="b"/>
          <a:lstStyle>
            <a:lvl1pPr algn="ctr">
              <a:defRPr sz="6000">
                <a:solidFill>
                  <a:schemeClr val="bg1"/>
                </a:solidFill>
                <a:latin typeface="Gotham Ultra" pitchFamily="50" charset="0"/>
                <a:cs typeface="Gotham Ultra"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2543A4B6-84F7-4AA8-8BE5-AC551025C7BD}"/>
              </a:ext>
            </a:extLst>
          </p:cNvPr>
          <p:cNvSpPr>
            <a:spLocks noGrp="1"/>
          </p:cNvSpPr>
          <p:nvPr>
            <p:ph type="subTitle" idx="1"/>
          </p:nvPr>
        </p:nvSpPr>
        <p:spPr>
          <a:xfrm>
            <a:off x="1143000" y="4144975"/>
            <a:ext cx="6858000" cy="1655762"/>
          </a:xfrm>
        </p:spPr>
        <p:txBody>
          <a:bodyPr/>
          <a:lstStyle>
            <a:lvl1pPr marL="0" indent="0" algn="ctr">
              <a:buNone/>
              <a:defRPr sz="2400">
                <a:solidFill>
                  <a:srgbClr val="F2AC1D"/>
                </a:solidFill>
                <a:latin typeface="Gotham-Book" pitchFamily="50" charset="0"/>
                <a:cs typeface="Gotham-Book"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Tree>
    <p:extLst>
      <p:ext uri="{BB962C8B-B14F-4D97-AF65-F5344CB8AC3E}">
        <p14:creationId xmlns:p14="http://schemas.microsoft.com/office/powerpoint/2010/main" val="198336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cxnSp>
        <p:nvCxnSpPr>
          <p:cNvPr id="9" name="Straight Connector 8">
            <a:extLst>
              <a:ext uri="{FF2B5EF4-FFF2-40B4-BE49-F238E27FC236}">
                <a16:creationId xmlns:a16="http://schemas.microsoft.com/office/drawing/2014/main" id="{0DC8EF6C-10EF-4B09-BCAA-4CB18633E895}"/>
              </a:ext>
            </a:extLst>
          </p:cNvPr>
          <p:cNvCxnSpPr>
            <a:cxnSpLocks/>
          </p:cNvCxnSpPr>
          <p:nvPr userDrawn="1"/>
        </p:nvCxnSpPr>
        <p:spPr>
          <a:xfrm flipH="1">
            <a:off x="0" y="1489166"/>
            <a:ext cx="9144000" cy="0"/>
          </a:xfrm>
          <a:prstGeom prst="line">
            <a:avLst/>
          </a:prstGeom>
          <a:ln w="57150">
            <a:solidFill>
              <a:srgbClr val="2E92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39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750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cxnSp>
        <p:nvCxnSpPr>
          <p:cNvPr id="8" name="Straight Connector 7">
            <a:extLst>
              <a:ext uri="{FF2B5EF4-FFF2-40B4-BE49-F238E27FC236}">
                <a16:creationId xmlns:a16="http://schemas.microsoft.com/office/drawing/2014/main" id="{0DA2529E-85C1-4967-9F30-E8D70B3E472A}"/>
              </a:ext>
            </a:extLst>
          </p:cNvPr>
          <p:cNvCxnSpPr>
            <a:cxnSpLocks/>
          </p:cNvCxnSpPr>
          <p:nvPr userDrawn="1"/>
        </p:nvCxnSpPr>
        <p:spPr>
          <a:xfrm flipH="1">
            <a:off x="-78376" y="1489166"/>
            <a:ext cx="9405256" cy="0"/>
          </a:xfrm>
          <a:prstGeom prst="line">
            <a:avLst/>
          </a:prstGeom>
          <a:ln w="57150">
            <a:solidFill>
              <a:srgbClr val="2E92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78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cxnSp>
        <p:nvCxnSpPr>
          <p:cNvPr id="10" name="Straight Connector 9">
            <a:extLst>
              <a:ext uri="{FF2B5EF4-FFF2-40B4-BE49-F238E27FC236}">
                <a16:creationId xmlns:a16="http://schemas.microsoft.com/office/drawing/2014/main" id="{33BAD829-8E4B-4A43-B191-E8E9F7594B32}"/>
              </a:ext>
            </a:extLst>
          </p:cNvPr>
          <p:cNvCxnSpPr>
            <a:cxnSpLocks/>
          </p:cNvCxnSpPr>
          <p:nvPr userDrawn="1"/>
        </p:nvCxnSpPr>
        <p:spPr>
          <a:xfrm flipH="1">
            <a:off x="-78376" y="1489166"/>
            <a:ext cx="9405256" cy="0"/>
          </a:xfrm>
          <a:prstGeom prst="line">
            <a:avLst/>
          </a:prstGeom>
          <a:ln w="57150">
            <a:solidFill>
              <a:srgbClr val="2E92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85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cxnSp>
        <p:nvCxnSpPr>
          <p:cNvPr id="6" name="Straight Connector 5">
            <a:extLst>
              <a:ext uri="{FF2B5EF4-FFF2-40B4-BE49-F238E27FC236}">
                <a16:creationId xmlns:a16="http://schemas.microsoft.com/office/drawing/2014/main" id="{5D02A203-DF1E-4D87-9B21-722A8083A3CA}"/>
              </a:ext>
            </a:extLst>
          </p:cNvPr>
          <p:cNvCxnSpPr>
            <a:cxnSpLocks/>
          </p:cNvCxnSpPr>
          <p:nvPr userDrawn="1"/>
        </p:nvCxnSpPr>
        <p:spPr>
          <a:xfrm flipH="1">
            <a:off x="-78376" y="1489166"/>
            <a:ext cx="9405256" cy="0"/>
          </a:xfrm>
          <a:prstGeom prst="line">
            <a:avLst/>
          </a:prstGeom>
          <a:ln w="57150">
            <a:solidFill>
              <a:srgbClr val="2E92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38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8552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324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680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8/24/22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5359641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75" r:id="rId12"/>
  </p:sldLayoutIdLst>
  <p:txStyles>
    <p:titleStyle>
      <a:lvl1pPr algn="l" defTabSz="914400" rtl="0" eaLnBrk="1" latinLnBrk="0" hangingPunct="1">
        <a:lnSpc>
          <a:spcPct val="90000"/>
        </a:lnSpc>
        <a:spcBef>
          <a:spcPct val="0"/>
        </a:spcBef>
        <a:buNone/>
        <a:defRPr sz="4800" kern="1200">
          <a:solidFill>
            <a:srgbClr val="446595"/>
          </a:solidFill>
          <a:latin typeface="Proxima Nova" panose="02000506030000020004" pitchFamily="50" charset="0"/>
          <a:ea typeface="+mj-ea"/>
          <a:cs typeface="Gotham-Book" pitchFamily="50" charset="0"/>
        </a:defRPr>
      </a:lvl1pPr>
    </p:titleStyle>
    <p:bodyStyle>
      <a:lvl1pPr marL="228600" indent="-228600" algn="l" defTabSz="914400" rtl="0" eaLnBrk="1" latinLnBrk="0" hangingPunct="1">
        <a:lnSpc>
          <a:spcPct val="90000"/>
        </a:lnSpc>
        <a:spcBef>
          <a:spcPts val="1000"/>
        </a:spcBef>
        <a:buClr>
          <a:srgbClr val="446595"/>
        </a:buClr>
        <a:buFont typeface="Wingdings" panose="05000000000000000000" pitchFamily="2" charset="2"/>
        <a:buChar char="§"/>
        <a:defRPr sz="2800" kern="1200">
          <a:solidFill>
            <a:srgbClr val="446595"/>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F2AC1D"/>
        </a:buClr>
        <a:buFont typeface="Wingdings" panose="05000000000000000000" pitchFamily="2" charset="2"/>
        <a:buChar char="§"/>
        <a:defRPr sz="2400" kern="1200">
          <a:solidFill>
            <a:srgbClr val="446595"/>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446595"/>
        </a:buClr>
        <a:buFont typeface="Wingdings" panose="05000000000000000000" pitchFamily="2" charset="2"/>
        <a:buChar char="§"/>
        <a:defRPr sz="2000" kern="1200">
          <a:solidFill>
            <a:srgbClr val="446595"/>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F2AC1D"/>
        </a:buClr>
        <a:buFont typeface="Wingdings" panose="05000000000000000000" pitchFamily="2" charset="2"/>
        <a:buChar char="§"/>
        <a:defRPr sz="1800" kern="1200">
          <a:solidFill>
            <a:srgbClr val="446595"/>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446595"/>
        </a:buClr>
        <a:buFont typeface="Wingdings" panose="05000000000000000000" pitchFamily="2" charset="2"/>
        <a:buChar char="§"/>
        <a:defRPr sz="1800" kern="1200">
          <a:solidFill>
            <a:srgbClr val="446595"/>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lickr.com/photos/arlingtonva/489872936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patronicity.com/project/greenalle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asce.org/templates/sustainability-profile.aspx?id=2443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epa.gov/green-infrastructure/green-infrastructure-semi-arid-wes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7A80-D36C-4BC6-A317-495124C10516}"/>
              </a:ext>
            </a:extLst>
          </p:cNvPr>
          <p:cNvSpPr>
            <a:spLocks noGrp="1"/>
          </p:cNvSpPr>
          <p:nvPr>
            <p:ph type="ctrTitle"/>
          </p:nvPr>
        </p:nvSpPr>
        <p:spPr>
          <a:xfrm>
            <a:off x="1467678" y="1214438"/>
            <a:ext cx="7772400" cy="2387600"/>
          </a:xfrm>
        </p:spPr>
        <p:txBody>
          <a:bodyPr>
            <a:normAutofit/>
          </a:bodyPr>
          <a:lstStyle/>
          <a:p>
            <a:r>
              <a:rPr lang="en-US" sz="4800" b="0" dirty="0">
                <a:latin typeface="Franklin Gothic Heavy" panose="020B0903020102020204" pitchFamily="34" charset="0"/>
              </a:rPr>
              <a:t>BE ST   RMWATER </a:t>
            </a:r>
            <a:r>
              <a:rPr lang="en-US" sz="4800" b="1" dirty="0">
                <a:solidFill>
                  <a:srgbClr val="F2AC1D"/>
                </a:solidFill>
                <a:latin typeface="Franklin Gothic Heavy" panose="020B0903020102020204" pitchFamily="34" charset="0"/>
              </a:rPr>
              <a:t>SMART</a:t>
            </a:r>
          </a:p>
        </p:txBody>
      </p:sp>
      <p:sp>
        <p:nvSpPr>
          <p:cNvPr id="3" name="Subtitle 2">
            <a:extLst>
              <a:ext uri="{FF2B5EF4-FFF2-40B4-BE49-F238E27FC236}">
                <a16:creationId xmlns:a16="http://schemas.microsoft.com/office/drawing/2014/main" id="{C04D35C0-4C10-418A-BF3F-7D01306CC29B}"/>
              </a:ext>
            </a:extLst>
          </p:cNvPr>
          <p:cNvSpPr>
            <a:spLocks noGrp="1"/>
          </p:cNvSpPr>
          <p:nvPr>
            <p:ph type="subTitle" idx="1"/>
          </p:nvPr>
        </p:nvSpPr>
        <p:spPr>
          <a:xfrm>
            <a:off x="1924878" y="3751429"/>
            <a:ext cx="6858000" cy="1655762"/>
          </a:xfrm>
        </p:spPr>
        <p:txBody>
          <a:bodyPr>
            <a:normAutofit/>
          </a:bodyPr>
          <a:lstStyle/>
          <a:p>
            <a:r>
              <a:rPr lang="en-US" sz="2500" dirty="0">
                <a:latin typeface="Franklin Gothic Book" panose="020B0503020102020204" pitchFamily="34" charset="0"/>
              </a:rPr>
              <a:t>Invest in Solutions to Improve Our Community</a:t>
            </a:r>
          </a:p>
        </p:txBody>
      </p:sp>
      <p:pic>
        <p:nvPicPr>
          <p:cNvPr id="4" name="Picture 3">
            <a:extLst>
              <a:ext uri="{FF2B5EF4-FFF2-40B4-BE49-F238E27FC236}">
                <a16:creationId xmlns:a16="http://schemas.microsoft.com/office/drawing/2014/main" id="{C9DCD547-F0A0-986F-A18A-74C0AA310A34}"/>
              </a:ext>
            </a:extLst>
          </p:cNvPr>
          <p:cNvPicPr>
            <a:picLocks noChangeAspect="1"/>
          </p:cNvPicPr>
          <p:nvPr/>
        </p:nvPicPr>
        <p:blipFill>
          <a:blip r:embed="rId3"/>
          <a:stretch>
            <a:fillRect/>
          </a:stretch>
        </p:blipFill>
        <p:spPr>
          <a:xfrm>
            <a:off x="3422467" y="2894192"/>
            <a:ext cx="352697" cy="551089"/>
          </a:xfrm>
          <a:prstGeom prst="rect">
            <a:avLst/>
          </a:prstGeom>
        </p:spPr>
      </p:pic>
    </p:spTree>
    <p:extLst>
      <p:ext uri="{BB962C8B-B14F-4D97-AF65-F5344CB8AC3E}">
        <p14:creationId xmlns:p14="http://schemas.microsoft.com/office/powerpoint/2010/main" val="4031535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78BD-9BE4-457C-9901-EABB9C7EB804}"/>
              </a:ext>
            </a:extLst>
          </p:cNvPr>
          <p:cNvSpPr>
            <a:spLocks noGrp="1"/>
          </p:cNvSpPr>
          <p:nvPr>
            <p:ph type="title"/>
          </p:nvPr>
        </p:nvSpPr>
        <p:spPr/>
        <p:txBody>
          <a:bodyPr/>
          <a:lstStyle/>
          <a:p>
            <a:r>
              <a:rPr lang="en-US" dirty="0"/>
              <a:t>Permeable Pavement	</a:t>
            </a:r>
          </a:p>
        </p:txBody>
      </p:sp>
      <p:sp>
        <p:nvSpPr>
          <p:cNvPr id="3" name="Content Placeholder 2">
            <a:extLst>
              <a:ext uri="{FF2B5EF4-FFF2-40B4-BE49-F238E27FC236}">
                <a16:creationId xmlns:a16="http://schemas.microsoft.com/office/drawing/2014/main" id="{F25EAE71-2930-4D82-9DC2-46145453DC7F}"/>
              </a:ext>
            </a:extLst>
          </p:cNvPr>
          <p:cNvSpPr>
            <a:spLocks noGrp="1"/>
          </p:cNvSpPr>
          <p:nvPr>
            <p:ph idx="1"/>
          </p:nvPr>
        </p:nvSpPr>
        <p:spPr>
          <a:xfrm>
            <a:off x="5565228" y="1825625"/>
            <a:ext cx="3153103" cy="4351338"/>
          </a:xfrm>
        </p:spPr>
        <p:txBody>
          <a:bodyPr>
            <a:normAutofit/>
          </a:bodyPr>
          <a:lstStyle/>
          <a:p>
            <a:pPr marL="0" indent="0">
              <a:buNone/>
            </a:pPr>
            <a:r>
              <a:rPr lang="en-US" dirty="0"/>
              <a:t>Permeable pavements help </a:t>
            </a:r>
            <a:r>
              <a:rPr lang="en-US" b="1" dirty="0"/>
              <a:t>treat and store stormwater where </a:t>
            </a:r>
            <a:r>
              <a:rPr lang="en-US" dirty="0"/>
              <a:t>rain or snow falls. </a:t>
            </a:r>
            <a:endParaRPr lang="en-US" sz="2000" dirty="0"/>
          </a:p>
        </p:txBody>
      </p:sp>
      <p:pic>
        <p:nvPicPr>
          <p:cNvPr id="6" name="Picture 5" descr="A picture containing outdoor, building, sidewalk, sitting&#10;&#10;Description automatically generated">
            <a:extLst>
              <a:ext uri="{FF2B5EF4-FFF2-40B4-BE49-F238E27FC236}">
                <a16:creationId xmlns:a16="http://schemas.microsoft.com/office/drawing/2014/main" id="{EE4E979B-456A-4A99-B749-6E27338EE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755" y="1932502"/>
            <a:ext cx="5231638" cy="3197637"/>
          </a:xfrm>
          <a:prstGeom prst="rect">
            <a:avLst/>
          </a:prstGeom>
        </p:spPr>
      </p:pic>
    </p:spTree>
    <p:extLst>
      <p:ext uri="{BB962C8B-B14F-4D97-AF65-F5344CB8AC3E}">
        <p14:creationId xmlns:p14="http://schemas.microsoft.com/office/powerpoint/2010/main" val="343095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4102-20AE-4D6D-89E5-82670A2085BB}"/>
              </a:ext>
            </a:extLst>
          </p:cNvPr>
          <p:cNvSpPr>
            <a:spLocks noGrp="1"/>
          </p:cNvSpPr>
          <p:nvPr>
            <p:ph type="title"/>
          </p:nvPr>
        </p:nvSpPr>
        <p:spPr/>
        <p:txBody>
          <a:bodyPr/>
          <a:lstStyle/>
          <a:p>
            <a:r>
              <a:rPr lang="en-US" dirty="0"/>
              <a:t>Bioretention Areas</a:t>
            </a:r>
          </a:p>
        </p:txBody>
      </p:sp>
      <p:sp>
        <p:nvSpPr>
          <p:cNvPr id="3" name="Content Placeholder 2">
            <a:extLst>
              <a:ext uri="{FF2B5EF4-FFF2-40B4-BE49-F238E27FC236}">
                <a16:creationId xmlns:a16="http://schemas.microsoft.com/office/drawing/2014/main" id="{D5371107-2FE0-4A4F-8CBE-4E36B1121C13}"/>
              </a:ext>
            </a:extLst>
          </p:cNvPr>
          <p:cNvSpPr>
            <a:spLocks noGrp="1"/>
          </p:cNvSpPr>
          <p:nvPr>
            <p:ph idx="1"/>
          </p:nvPr>
        </p:nvSpPr>
        <p:spPr>
          <a:xfrm>
            <a:off x="5249917" y="1825978"/>
            <a:ext cx="3265433" cy="4300208"/>
          </a:xfrm>
        </p:spPr>
        <p:txBody>
          <a:bodyPr/>
          <a:lstStyle/>
          <a:p>
            <a:pPr marL="0" indent="0">
              <a:buNone/>
            </a:pPr>
            <a:r>
              <a:rPr lang="en-US" dirty="0"/>
              <a:t>These engineered green areas </a:t>
            </a:r>
            <a:r>
              <a:rPr lang="en-US" b="1" dirty="0"/>
              <a:t>mimic the natural movement of water </a:t>
            </a:r>
            <a:r>
              <a:rPr lang="en-US" dirty="0"/>
              <a:t>and can be installed in almost any unpaved space to collect runoff. </a:t>
            </a:r>
          </a:p>
        </p:txBody>
      </p:sp>
      <p:pic>
        <p:nvPicPr>
          <p:cNvPr id="5" name="Picture 4" descr="A picture containing grass, outdoor, tree, flower&#10;&#10;Description automatically generated">
            <a:extLst>
              <a:ext uri="{FF2B5EF4-FFF2-40B4-BE49-F238E27FC236}">
                <a16:creationId xmlns:a16="http://schemas.microsoft.com/office/drawing/2014/main" id="{75CB9153-DCE7-4F2C-BFD9-C82D82147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55" y="1825978"/>
            <a:ext cx="4041422" cy="4041422"/>
          </a:xfrm>
          <a:prstGeom prst="rect">
            <a:avLst/>
          </a:prstGeom>
        </p:spPr>
      </p:pic>
    </p:spTree>
    <p:extLst>
      <p:ext uri="{BB962C8B-B14F-4D97-AF65-F5344CB8AC3E}">
        <p14:creationId xmlns:p14="http://schemas.microsoft.com/office/powerpoint/2010/main" val="100540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0228-AA76-4A3C-B01A-C83E7636A1EE}"/>
              </a:ext>
            </a:extLst>
          </p:cNvPr>
          <p:cNvSpPr>
            <a:spLocks noGrp="1"/>
          </p:cNvSpPr>
          <p:nvPr>
            <p:ph type="title"/>
          </p:nvPr>
        </p:nvSpPr>
        <p:spPr/>
        <p:txBody>
          <a:bodyPr/>
          <a:lstStyle/>
          <a:p>
            <a:r>
              <a:rPr lang="en-US" dirty="0"/>
              <a:t>Green Roofs</a:t>
            </a:r>
          </a:p>
        </p:txBody>
      </p:sp>
      <p:sp>
        <p:nvSpPr>
          <p:cNvPr id="3" name="Content Placeholder 2">
            <a:extLst>
              <a:ext uri="{FF2B5EF4-FFF2-40B4-BE49-F238E27FC236}">
                <a16:creationId xmlns:a16="http://schemas.microsoft.com/office/drawing/2014/main" id="{F4D614DA-8559-49E6-9ED3-2BA896F47949}"/>
              </a:ext>
            </a:extLst>
          </p:cNvPr>
          <p:cNvSpPr>
            <a:spLocks noGrp="1"/>
          </p:cNvSpPr>
          <p:nvPr>
            <p:ph idx="1"/>
          </p:nvPr>
        </p:nvSpPr>
        <p:spPr>
          <a:xfrm>
            <a:off x="5754414" y="1825625"/>
            <a:ext cx="2885088" cy="4351338"/>
          </a:xfrm>
        </p:spPr>
        <p:txBody>
          <a:bodyPr/>
          <a:lstStyle/>
          <a:p>
            <a:pPr marL="0" indent="0">
              <a:buNone/>
            </a:pPr>
            <a:r>
              <a:rPr lang="en-US" dirty="0"/>
              <a:t>Green roofs—roofs covered with trees, plants, and groundcover —</a:t>
            </a:r>
            <a:r>
              <a:rPr lang="en-US" b="1" dirty="0"/>
              <a:t>reduce the water that flows off roofs </a:t>
            </a:r>
            <a:r>
              <a:rPr lang="en-US" dirty="0"/>
              <a:t>after a storm. </a:t>
            </a:r>
          </a:p>
          <a:p>
            <a:pPr marL="0" indent="0">
              <a:buNone/>
            </a:pPr>
            <a:endParaRPr lang="en-US" dirty="0"/>
          </a:p>
        </p:txBody>
      </p:sp>
      <p:pic>
        <p:nvPicPr>
          <p:cNvPr id="6" name="Picture 5" descr="A large green field with a city in the background&#10;&#10;Description automatically generated">
            <a:extLst>
              <a:ext uri="{FF2B5EF4-FFF2-40B4-BE49-F238E27FC236}">
                <a16:creationId xmlns:a16="http://schemas.microsoft.com/office/drawing/2014/main" id="{AE639C84-9BBA-4D12-A535-556BBF9B3E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1885" y="1925209"/>
            <a:ext cx="4940135" cy="3359310"/>
          </a:xfrm>
          <a:prstGeom prst="rect">
            <a:avLst/>
          </a:prstGeom>
        </p:spPr>
      </p:pic>
    </p:spTree>
    <p:extLst>
      <p:ext uri="{BB962C8B-B14F-4D97-AF65-F5344CB8AC3E}">
        <p14:creationId xmlns:p14="http://schemas.microsoft.com/office/powerpoint/2010/main" val="99810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8F23-0A3D-4CE5-8B99-10DA9EBB3359}"/>
              </a:ext>
            </a:extLst>
          </p:cNvPr>
          <p:cNvSpPr>
            <a:spLocks noGrp="1"/>
          </p:cNvSpPr>
          <p:nvPr>
            <p:ph type="title"/>
          </p:nvPr>
        </p:nvSpPr>
        <p:spPr/>
        <p:txBody>
          <a:bodyPr/>
          <a:lstStyle/>
          <a:p>
            <a:r>
              <a:rPr lang="en-US" dirty="0"/>
              <a:t>Planter Boxes	</a:t>
            </a:r>
          </a:p>
        </p:txBody>
      </p:sp>
      <p:sp>
        <p:nvSpPr>
          <p:cNvPr id="3" name="Content Placeholder 2">
            <a:extLst>
              <a:ext uri="{FF2B5EF4-FFF2-40B4-BE49-F238E27FC236}">
                <a16:creationId xmlns:a16="http://schemas.microsoft.com/office/drawing/2014/main" id="{32648CC3-A51B-4B29-87D6-5373B7D1B4D3}"/>
              </a:ext>
            </a:extLst>
          </p:cNvPr>
          <p:cNvSpPr>
            <a:spLocks noGrp="1"/>
          </p:cNvSpPr>
          <p:nvPr>
            <p:ph idx="1"/>
          </p:nvPr>
        </p:nvSpPr>
        <p:spPr>
          <a:xfrm>
            <a:off x="6063916" y="1825625"/>
            <a:ext cx="2451434" cy="4351338"/>
          </a:xfrm>
        </p:spPr>
        <p:txBody>
          <a:bodyPr/>
          <a:lstStyle/>
          <a:p>
            <a:pPr marL="0" indent="0">
              <a:buNone/>
            </a:pPr>
            <a:r>
              <a:rPr lang="en-US" dirty="0"/>
              <a:t>Planter boxes </a:t>
            </a:r>
            <a:r>
              <a:rPr lang="en-US" b="1" dirty="0"/>
              <a:t>allow rain to soak in naturally </a:t>
            </a:r>
            <a:r>
              <a:rPr lang="en-US" dirty="0"/>
              <a:t>and are best suited for sidewalks, parking lots, streets, and medians. </a:t>
            </a:r>
          </a:p>
        </p:txBody>
      </p:sp>
      <p:pic>
        <p:nvPicPr>
          <p:cNvPr id="5" name="Picture 4" descr="A picture containing outdoor, grass, street, car&#10;&#10;Description automatically generated">
            <a:extLst>
              <a:ext uri="{FF2B5EF4-FFF2-40B4-BE49-F238E27FC236}">
                <a16:creationId xmlns:a16="http://schemas.microsoft.com/office/drawing/2014/main" id="{593C3244-A608-4028-99BC-779F015D8B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1398" y="1939390"/>
            <a:ext cx="4773168" cy="3591691"/>
          </a:xfrm>
          <a:prstGeom prst="rect">
            <a:avLst/>
          </a:prstGeom>
        </p:spPr>
      </p:pic>
    </p:spTree>
    <p:extLst>
      <p:ext uri="{BB962C8B-B14F-4D97-AF65-F5344CB8AC3E}">
        <p14:creationId xmlns:p14="http://schemas.microsoft.com/office/powerpoint/2010/main" val="3482686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23D0-9891-42D6-A6C1-22387C255469}"/>
              </a:ext>
            </a:extLst>
          </p:cNvPr>
          <p:cNvSpPr>
            <a:spLocks noGrp="1"/>
          </p:cNvSpPr>
          <p:nvPr>
            <p:ph type="title"/>
          </p:nvPr>
        </p:nvSpPr>
        <p:spPr/>
        <p:txBody>
          <a:bodyPr/>
          <a:lstStyle/>
          <a:p>
            <a:r>
              <a:rPr lang="en-US" dirty="0"/>
              <a:t>Residential Programs</a:t>
            </a:r>
          </a:p>
        </p:txBody>
      </p:sp>
      <p:sp>
        <p:nvSpPr>
          <p:cNvPr id="3" name="Content Placeholder 2">
            <a:extLst>
              <a:ext uri="{FF2B5EF4-FFF2-40B4-BE49-F238E27FC236}">
                <a16:creationId xmlns:a16="http://schemas.microsoft.com/office/drawing/2014/main" id="{C89318CD-7FF6-4C0A-9AC0-DA6BD6277BA8}"/>
              </a:ext>
            </a:extLst>
          </p:cNvPr>
          <p:cNvSpPr>
            <a:spLocks noGrp="1"/>
          </p:cNvSpPr>
          <p:nvPr>
            <p:ph idx="1"/>
          </p:nvPr>
        </p:nvSpPr>
        <p:spPr>
          <a:xfrm>
            <a:off x="628650" y="1825624"/>
            <a:ext cx="4680768" cy="4357461"/>
          </a:xfrm>
        </p:spPr>
        <p:txBody>
          <a:bodyPr/>
          <a:lstStyle/>
          <a:p>
            <a:r>
              <a:rPr lang="en-US" dirty="0"/>
              <a:t>Encourage and incentivize community members to manage stormwater and install green infrastructure in their own back yards </a:t>
            </a:r>
          </a:p>
          <a:p>
            <a:r>
              <a:rPr lang="en-US" dirty="0"/>
              <a:t>Programs may focus on activities such as planting trees or building and installing rain barrels and rain gardens</a:t>
            </a:r>
          </a:p>
        </p:txBody>
      </p:sp>
      <p:pic>
        <p:nvPicPr>
          <p:cNvPr id="5" name="Picture 4" descr="A picture containing grass, outdoor, preparing&#10;&#10;Description automatically generated">
            <a:extLst>
              <a:ext uri="{FF2B5EF4-FFF2-40B4-BE49-F238E27FC236}">
                <a16:creationId xmlns:a16="http://schemas.microsoft.com/office/drawing/2014/main" id="{AC6E8EF4-D498-4EF8-85A4-09B75C7B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247" y="2003131"/>
            <a:ext cx="3241012" cy="2430759"/>
          </a:xfrm>
          <a:prstGeom prst="rect">
            <a:avLst/>
          </a:prstGeom>
        </p:spPr>
      </p:pic>
      <p:sp>
        <p:nvSpPr>
          <p:cNvPr id="6" name="Rectangle 5">
            <a:extLst>
              <a:ext uri="{FF2B5EF4-FFF2-40B4-BE49-F238E27FC236}">
                <a16:creationId xmlns:a16="http://schemas.microsoft.com/office/drawing/2014/main" id="{1F9EA4A2-DF6C-4FCE-8FB1-1722A832E5BF}"/>
              </a:ext>
            </a:extLst>
          </p:cNvPr>
          <p:cNvSpPr/>
          <p:nvPr/>
        </p:nvSpPr>
        <p:spPr>
          <a:xfrm>
            <a:off x="5309420" y="4568825"/>
            <a:ext cx="3657600" cy="923330"/>
          </a:xfrm>
          <a:prstGeom prst="rect">
            <a:avLst/>
          </a:prstGeom>
        </p:spPr>
        <p:txBody>
          <a:bodyPr wrap="square">
            <a:spAutoFit/>
          </a:bodyPr>
          <a:lstStyle/>
          <a:p>
            <a:r>
              <a:rPr lang="en-US" dirty="0"/>
              <a:t>Photo credit: </a:t>
            </a:r>
            <a:r>
              <a:rPr lang="en-US" dirty="0">
                <a:hlinkClick r:id="rId4"/>
              </a:rPr>
              <a:t>https://www.flickr.com/photos/arlingtonva/4898729362</a:t>
            </a:r>
            <a:endParaRPr lang="en-US" dirty="0"/>
          </a:p>
        </p:txBody>
      </p:sp>
    </p:spTree>
    <p:extLst>
      <p:ext uri="{BB962C8B-B14F-4D97-AF65-F5344CB8AC3E}">
        <p14:creationId xmlns:p14="http://schemas.microsoft.com/office/powerpoint/2010/main" val="249138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205B-7431-435C-9110-B7A08FEE7B60}"/>
              </a:ext>
            </a:extLst>
          </p:cNvPr>
          <p:cNvSpPr>
            <a:spLocks noGrp="1"/>
          </p:cNvSpPr>
          <p:nvPr>
            <p:ph type="title"/>
          </p:nvPr>
        </p:nvSpPr>
        <p:spPr/>
        <p:txBody>
          <a:bodyPr/>
          <a:lstStyle/>
          <a:p>
            <a:r>
              <a:rPr lang="en-US" dirty="0"/>
              <a:t>Case Study: Detroit, MI</a:t>
            </a:r>
          </a:p>
        </p:txBody>
      </p:sp>
      <p:sp>
        <p:nvSpPr>
          <p:cNvPr id="3" name="Content Placeholder 2">
            <a:extLst>
              <a:ext uri="{FF2B5EF4-FFF2-40B4-BE49-F238E27FC236}">
                <a16:creationId xmlns:a16="http://schemas.microsoft.com/office/drawing/2014/main" id="{52DF92A8-2C35-4142-9381-26B12B1707BE}"/>
              </a:ext>
            </a:extLst>
          </p:cNvPr>
          <p:cNvSpPr>
            <a:spLocks noGrp="1"/>
          </p:cNvSpPr>
          <p:nvPr>
            <p:ph idx="1"/>
          </p:nvPr>
        </p:nvSpPr>
        <p:spPr>
          <a:xfrm>
            <a:off x="628650" y="1812925"/>
            <a:ext cx="7886700" cy="4351338"/>
          </a:xfrm>
        </p:spPr>
        <p:txBody>
          <a:bodyPr/>
          <a:lstStyle/>
          <a:p>
            <a:pPr marL="0" indent="0">
              <a:buNone/>
            </a:pPr>
            <a:r>
              <a:rPr lang="en-US" dirty="0"/>
              <a:t>Neglected </a:t>
            </a:r>
            <a:r>
              <a:rPr lang="en-US" b="1" dirty="0"/>
              <a:t>alleys transformed into walkways </a:t>
            </a:r>
            <a:r>
              <a:rPr lang="en-US" dirty="0"/>
              <a:t>that are attractive and stormwater smart.</a:t>
            </a:r>
          </a:p>
        </p:txBody>
      </p:sp>
      <p:pic>
        <p:nvPicPr>
          <p:cNvPr id="4" name="Picture 3">
            <a:extLst>
              <a:ext uri="{FF2B5EF4-FFF2-40B4-BE49-F238E27FC236}">
                <a16:creationId xmlns:a16="http://schemas.microsoft.com/office/drawing/2014/main" id="{E9F8D150-780B-448B-8555-546C73EB839D}"/>
              </a:ext>
            </a:extLst>
          </p:cNvPr>
          <p:cNvPicPr>
            <a:picLocks noChangeAspect="1"/>
          </p:cNvPicPr>
          <p:nvPr/>
        </p:nvPicPr>
        <p:blipFill>
          <a:blip r:embed="rId3"/>
          <a:stretch>
            <a:fillRect/>
          </a:stretch>
        </p:blipFill>
        <p:spPr>
          <a:xfrm>
            <a:off x="691714" y="2806261"/>
            <a:ext cx="6781780" cy="2900800"/>
          </a:xfrm>
          <a:prstGeom prst="rect">
            <a:avLst/>
          </a:prstGeom>
        </p:spPr>
      </p:pic>
      <p:sp>
        <p:nvSpPr>
          <p:cNvPr id="5" name="Rectangle 4">
            <a:extLst>
              <a:ext uri="{FF2B5EF4-FFF2-40B4-BE49-F238E27FC236}">
                <a16:creationId xmlns:a16="http://schemas.microsoft.com/office/drawing/2014/main" id="{CCF2E406-BB0C-47C7-A8A3-7C7AB77C0953}"/>
              </a:ext>
            </a:extLst>
          </p:cNvPr>
          <p:cNvSpPr/>
          <p:nvPr/>
        </p:nvSpPr>
        <p:spPr>
          <a:xfrm>
            <a:off x="691713" y="5707061"/>
            <a:ext cx="6576189" cy="369332"/>
          </a:xfrm>
          <a:prstGeom prst="rect">
            <a:avLst/>
          </a:prstGeom>
        </p:spPr>
        <p:txBody>
          <a:bodyPr wrap="square">
            <a:spAutoFit/>
          </a:bodyPr>
          <a:lstStyle/>
          <a:p>
            <a:r>
              <a:rPr lang="en-US" dirty="0"/>
              <a:t>Photo credit: </a:t>
            </a:r>
            <a:r>
              <a:rPr lang="en-US" dirty="0">
                <a:hlinkClick r:id="rId4"/>
              </a:rPr>
              <a:t>https://www.patronicity.com/project/greenalley#!/</a:t>
            </a:r>
            <a:endParaRPr lang="en-US" dirty="0"/>
          </a:p>
        </p:txBody>
      </p:sp>
    </p:spTree>
    <p:extLst>
      <p:ext uri="{BB962C8B-B14F-4D97-AF65-F5344CB8AC3E}">
        <p14:creationId xmlns:p14="http://schemas.microsoft.com/office/powerpoint/2010/main" val="34001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7AFB-68CD-4FA3-AE06-AEB51C100DE2}"/>
              </a:ext>
            </a:extLst>
          </p:cNvPr>
          <p:cNvSpPr>
            <a:spLocks noGrp="1"/>
          </p:cNvSpPr>
          <p:nvPr>
            <p:ph type="title"/>
          </p:nvPr>
        </p:nvSpPr>
        <p:spPr/>
        <p:txBody>
          <a:bodyPr>
            <a:normAutofit/>
          </a:bodyPr>
          <a:lstStyle/>
          <a:p>
            <a:r>
              <a:rPr lang="en-US" dirty="0"/>
              <a:t>Case Study: Atlanta, GA</a:t>
            </a:r>
          </a:p>
        </p:txBody>
      </p:sp>
      <p:sp>
        <p:nvSpPr>
          <p:cNvPr id="3" name="Content Placeholder 2">
            <a:extLst>
              <a:ext uri="{FF2B5EF4-FFF2-40B4-BE49-F238E27FC236}">
                <a16:creationId xmlns:a16="http://schemas.microsoft.com/office/drawing/2014/main" id="{C6D01996-09B5-4B11-BF0E-3EF9B1278F46}"/>
              </a:ext>
            </a:extLst>
          </p:cNvPr>
          <p:cNvSpPr>
            <a:spLocks noGrp="1"/>
          </p:cNvSpPr>
          <p:nvPr>
            <p:ph idx="1"/>
          </p:nvPr>
        </p:nvSpPr>
        <p:spPr>
          <a:xfrm>
            <a:off x="6018028" y="1825625"/>
            <a:ext cx="2497321" cy="4351338"/>
          </a:xfrm>
        </p:spPr>
        <p:txBody>
          <a:bodyPr>
            <a:normAutofit/>
          </a:bodyPr>
          <a:lstStyle/>
          <a:p>
            <a:pPr marL="0" indent="0">
              <a:buNone/>
            </a:pPr>
            <a:r>
              <a:rPr lang="en-US" dirty="0"/>
              <a:t>The historic </a:t>
            </a:r>
            <a:r>
              <a:rPr lang="en-US" b="1" dirty="0"/>
              <a:t>Fourth Ward Park </a:t>
            </a:r>
            <a:r>
              <a:rPr lang="en-US" dirty="0"/>
              <a:t>provides numerous community benefits while managing stormwater. </a:t>
            </a:r>
          </a:p>
        </p:txBody>
      </p:sp>
      <p:pic>
        <p:nvPicPr>
          <p:cNvPr id="4" name="Picture 3">
            <a:extLst>
              <a:ext uri="{FF2B5EF4-FFF2-40B4-BE49-F238E27FC236}">
                <a16:creationId xmlns:a16="http://schemas.microsoft.com/office/drawing/2014/main" id="{604DF080-9F88-4402-8999-029DF328126B}"/>
              </a:ext>
            </a:extLst>
          </p:cNvPr>
          <p:cNvPicPr>
            <a:picLocks noChangeAspect="1"/>
          </p:cNvPicPr>
          <p:nvPr/>
        </p:nvPicPr>
        <p:blipFill>
          <a:blip r:embed="rId3"/>
          <a:stretch>
            <a:fillRect/>
          </a:stretch>
        </p:blipFill>
        <p:spPr>
          <a:xfrm>
            <a:off x="453145" y="1825625"/>
            <a:ext cx="5299068" cy="3523880"/>
          </a:xfrm>
          <a:prstGeom prst="rect">
            <a:avLst/>
          </a:prstGeom>
        </p:spPr>
      </p:pic>
      <p:sp>
        <p:nvSpPr>
          <p:cNvPr id="5" name="Rectangle 4">
            <a:extLst>
              <a:ext uri="{FF2B5EF4-FFF2-40B4-BE49-F238E27FC236}">
                <a16:creationId xmlns:a16="http://schemas.microsoft.com/office/drawing/2014/main" id="{8077DB41-3D8C-48FE-AA3A-5C5C6C557303}"/>
              </a:ext>
            </a:extLst>
          </p:cNvPr>
          <p:cNvSpPr/>
          <p:nvPr/>
        </p:nvSpPr>
        <p:spPr>
          <a:xfrm>
            <a:off x="358892" y="5864735"/>
            <a:ext cx="8156458" cy="338554"/>
          </a:xfrm>
          <a:prstGeom prst="rect">
            <a:avLst/>
          </a:prstGeom>
        </p:spPr>
        <p:txBody>
          <a:bodyPr wrap="square">
            <a:spAutoFit/>
          </a:bodyPr>
          <a:lstStyle/>
          <a:p>
            <a:r>
              <a:rPr lang="en-US" sz="1600" dirty="0"/>
              <a:t>Photo credit: </a:t>
            </a:r>
            <a:r>
              <a:rPr lang="en-US" sz="1600" dirty="0">
                <a:hlinkClick r:id="rId4"/>
              </a:rPr>
              <a:t>https://www.asce.org/templates/sustainability-profile.aspx?id=24439</a:t>
            </a:r>
            <a:endParaRPr lang="en-US" sz="1600" dirty="0"/>
          </a:p>
        </p:txBody>
      </p:sp>
    </p:spTree>
    <p:extLst>
      <p:ext uri="{BB962C8B-B14F-4D97-AF65-F5344CB8AC3E}">
        <p14:creationId xmlns:p14="http://schemas.microsoft.com/office/powerpoint/2010/main" val="250995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23CD-90A2-4D52-A94A-EDEFF42C7F9F}"/>
              </a:ext>
            </a:extLst>
          </p:cNvPr>
          <p:cNvSpPr>
            <a:spLocks noGrp="1"/>
          </p:cNvSpPr>
          <p:nvPr>
            <p:ph type="title"/>
          </p:nvPr>
        </p:nvSpPr>
        <p:spPr/>
        <p:txBody>
          <a:bodyPr/>
          <a:lstStyle/>
          <a:p>
            <a:r>
              <a:rPr lang="en-US" dirty="0"/>
              <a:t>Case Study: Denver, CO</a:t>
            </a:r>
          </a:p>
        </p:txBody>
      </p:sp>
      <p:sp>
        <p:nvSpPr>
          <p:cNvPr id="3" name="Content Placeholder 2">
            <a:extLst>
              <a:ext uri="{FF2B5EF4-FFF2-40B4-BE49-F238E27FC236}">
                <a16:creationId xmlns:a16="http://schemas.microsoft.com/office/drawing/2014/main" id="{ABB75508-D6AF-4995-A14E-9B1CEBC97274}"/>
              </a:ext>
            </a:extLst>
          </p:cNvPr>
          <p:cNvSpPr>
            <a:spLocks noGrp="1"/>
          </p:cNvSpPr>
          <p:nvPr>
            <p:ph idx="1"/>
          </p:nvPr>
        </p:nvSpPr>
        <p:spPr>
          <a:xfrm>
            <a:off x="6273209" y="1690689"/>
            <a:ext cx="2497322" cy="4351338"/>
          </a:xfrm>
        </p:spPr>
        <p:txBody>
          <a:bodyPr/>
          <a:lstStyle/>
          <a:p>
            <a:pPr marL="0" indent="0">
              <a:buNone/>
            </a:pPr>
            <a:r>
              <a:rPr lang="en-US" dirty="0"/>
              <a:t>The Denver Housing Authority has installed</a:t>
            </a:r>
            <a:r>
              <a:rPr lang="en-US" b="1" dirty="0"/>
              <a:t> green infrastructure </a:t>
            </a:r>
            <a:r>
              <a:rPr lang="en-US" dirty="0"/>
              <a:t>to help reduce stormwater-related costs. </a:t>
            </a:r>
          </a:p>
        </p:txBody>
      </p:sp>
      <p:pic>
        <p:nvPicPr>
          <p:cNvPr id="4" name="Picture 3">
            <a:extLst>
              <a:ext uri="{FF2B5EF4-FFF2-40B4-BE49-F238E27FC236}">
                <a16:creationId xmlns:a16="http://schemas.microsoft.com/office/drawing/2014/main" id="{4009DF81-E138-420F-9B49-21BC521AC1D4}"/>
              </a:ext>
            </a:extLst>
          </p:cNvPr>
          <p:cNvPicPr>
            <a:picLocks noChangeAspect="1"/>
          </p:cNvPicPr>
          <p:nvPr/>
        </p:nvPicPr>
        <p:blipFill>
          <a:blip r:embed="rId3"/>
          <a:stretch>
            <a:fillRect/>
          </a:stretch>
        </p:blipFill>
        <p:spPr>
          <a:xfrm>
            <a:off x="467566" y="1765117"/>
            <a:ext cx="5563677" cy="3125860"/>
          </a:xfrm>
          <a:prstGeom prst="rect">
            <a:avLst/>
          </a:prstGeom>
        </p:spPr>
      </p:pic>
      <p:sp>
        <p:nvSpPr>
          <p:cNvPr id="5" name="Rectangle 4">
            <a:extLst>
              <a:ext uri="{FF2B5EF4-FFF2-40B4-BE49-F238E27FC236}">
                <a16:creationId xmlns:a16="http://schemas.microsoft.com/office/drawing/2014/main" id="{EAECC65B-1BDD-44F2-8D2B-CCF0706E907A}"/>
              </a:ext>
            </a:extLst>
          </p:cNvPr>
          <p:cNvSpPr/>
          <p:nvPr/>
        </p:nvSpPr>
        <p:spPr>
          <a:xfrm>
            <a:off x="373469" y="5734250"/>
            <a:ext cx="6826117" cy="338554"/>
          </a:xfrm>
          <a:prstGeom prst="rect">
            <a:avLst/>
          </a:prstGeom>
        </p:spPr>
        <p:txBody>
          <a:bodyPr wrap="square">
            <a:spAutoFit/>
          </a:bodyPr>
          <a:lstStyle/>
          <a:p>
            <a:pPr lvl="0" defTabSz="914400">
              <a:defRPr/>
            </a:pPr>
            <a:r>
              <a:rPr lang="en-US" sz="1600" dirty="0">
                <a:hlinkClick r:id="rId4"/>
              </a:rPr>
              <a:t>https://www.epa.gov/green-infrastructure/green-infrastructure-semi-arid-west</a:t>
            </a:r>
            <a:endParaRPr lang="en-US" sz="1600" dirty="0"/>
          </a:p>
        </p:txBody>
      </p:sp>
    </p:spTree>
    <p:extLst>
      <p:ext uri="{BB962C8B-B14F-4D97-AF65-F5344CB8AC3E}">
        <p14:creationId xmlns:p14="http://schemas.microsoft.com/office/powerpoint/2010/main" val="179897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8A3D7-DD1F-44F3-8C07-ACE5DC72DBA8}"/>
              </a:ext>
            </a:extLst>
          </p:cNvPr>
          <p:cNvSpPr>
            <a:spLocks noGrp="1"/>
          </p:cNvSpPr>
          <p:nvPr>
            <p:ph idx="1"/>
          </p:nvPr>
        </p:nvSpPr>
        <p:spPr>
          <a:xfrm>
            <a:off x="6028660" y="1825625"/>
            <a:ext cx="2486690" cy="4351338"/>
          </a:xfrm>
        </p:spPr>
        <p:txBody>
          <a:bodyPr/>
          <a:lstStyle/>
          <a:p>
            <a:pPr marL="0" indent="0">
              <a:buNone/>
            </a:pPr>
            <a:r>
              <a:rPr lang="en-US" dirty="0"/>
              <a:t>Insert photo and project benefits. </a:t>
            </a:r>
          </a:p>
        </p:txBody>
      </p:sp>
      <p:sp>
        <p:nvSpPr>
          <p:cNvPr id="9" name="Title 8">
            <a:extLst>
              <a:ext uri="{FF2B5EF4-FFF2-40B4-BE49-F238E27FC236}">
                <a16:creationId xmlns:a16="http://schemas.microsoft.com/office/drawing/2014/main" id="{F6083DBB-9232-4420-91CB-25B260D15DFC}"/>
              </a:ext>
            </a:extLst>
          </p:cNvPr>
          <p:cNvSpPr>
            <a:spLocks noGrp="1"/>
          </p:cNvSpPr>
          <p:nvPr>
            <p:ph type="title"/>
          </p:nvPr>
        </p:nvSpPr>
        <p:spPr/>
        <p:txBody>
          <a:bodyPr/>
          <a:lstStyle/>
          <a:p>
            <a:r>
              <a:rPr lang="en-US" dirty="0"/>
              <a:t>Our Stormwater Successes</a:t>
            </a:r>
          </a:p>
        </p:txBody>
      </p:sp>
    </p:spTree>
    <p:extLst>
      <p:ext uri="{BB962C8B-B14F-4D97-AF65-F5344CB8AC3E}">
        <p14:creationId xmlns:p14="http://schemas.microsoft.com/office/powerpoint/2010/main" val="99912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EA50-1461-4FC2-BDC0-3E409D70C57C}"/>
              </a:ext>
            </a:extLst>
          </p:cNvPr>
          <p:cNvSpPr>
            <a:spLocks noGrp="1"/>
          </p:cNvSpPr>
          <p:nvPr>
            <p:ph type="title"/>
          </p:nvPr>
        </p:nvSpPr>
        <p:spPr/>
        <p:txBody>
          <a:bodyPr/>
          <a:lstStyle/>
          <a:p>
            <a:r>
              <a:rPr lang="en-US" dirty="0"/>
              <a:t>To Ensure Future Success</a:t>
            </a:r>
          </a:p>
        </p:txBody>
      </p:sp>
      <p:sp>
        <p:nvSpPr>
          <p:cNvPr id="3" name="Content Placeholder 2">
            <a:extLst>
              <a:ext uri="{FF2B5EF4-FFF2-40B4-BE49-F238E27FC236}">
                <a16:creationId xmlns:a16="http://schemas.microsoft.com/office/drawing/2014/main" id="{905D4E0E-2EA0-4CE1-8762-E76D9B4BEF68}"/>
              </a:ext>
            </a:extLst>
          </p:cNvPr>
          <p:cNvSpPr>
            <a:spLocks noGrp="1"/>
          </p:cNvSpPr>
          <p:nvPr>
            <p:ph idx="1"/>
          </p:nvPr>
        </p:nvSpPr>
        <p:spPr/>
        <p:txBody>
          <a:bodyPr/>
          <a:lstStyle/>
          <a:p>
            <a:r>
              <a:rPr lang="en-US" dirty="0"/>
              <a:t>It’s time to invest in stormwater smart solutions</a:t>
            </a:r>
          </a:p>
          <a:p>
            <a:pPr lvl="1"/>
            <a:r>
              <a:rPr lang="en-US" dirty="0"/>
              <a:t>Insert potential project(s)</a:t>
            </a:r>
          </a:p>
          <a:p>
            <a:pPr lvl="1"/>
            <a:r>
              <a:rPr lang="en-US" dirty="0"/>
              <a:t>Discuss future need</a:t>
            </a:r>
          </a:p>
          <a:p>
            <a:r>
              <a:rPr lang="en-US" dirty="0"/>
              <a:t>Our success relies on</a:t>
            </a:r>
          </a:p>
          <a:p>
            <a:pPr lvl="1"/>
            <a:r>
              <a:rPr lang="en-US" dirty="0"/>
              <a:t>Partners</a:t>
            </a:r>
          </a:p>
          <a:p>
            <a:pPr lvl="1"/>
            <a:r>
              <a:rPr lang="en-US" dirty="0"/>
              <a:t>Funding</a:t>
            </a:r>
          </a:p>
          <a:p>
            <a:pPr lvl="1"/>
            <a:r>
              <a:rPr lang="en-US" dirty="0"/>
              <a:t>Long-term commitment</a:t>
            </a:r>
          </a:p>
          <a:p>
            <a:pPr lvl="1"/>
            <a:r>
              <a:rPr lang="en-US" dirty="0"/>
              <a:t>Planning</a:t>
            </a:r>
          </a:p>
        </p:txBody>
      </p:sp>
    </p:spTree>
    <p:extLst>
      <p:ext uri="{BB962C8B-B14F-4D97-AF65-F5344CB8AC3E}">
        <p14:creationId xmlns:p14="http://schemas.microsoft.com/office/powerpoint/2010/main" val="99360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4D35C0-4C10-418A-BF3F-7D01306CC29B}"/>
              </a:ext>
            </a:extLst>
          </p:cNvPr>
          <p:cNvSpPr>
            <a:spLocks noGrp="1"/>
          </p:cNvSpPr>
          <p:nvPr>
            <p:ph idx="1"/>
          </p:nvPr>
        </p:nvSpPr>
        <p:spPr>
          <a:xfrm>
            <a:off x="5454868" y="1904311"/>
            <a:ext cx="3289511" cy="4351338"/>
          </a:xfrm>
        </p:spPr>
        <p:txBody>
          <a:bodyPr>
            <a:normAutofit/>
          </a:bodyPr>
          <a:lstStyle/>
          <a:p>
            <a:pPr marL="0" indent="0">
              <a:buNone/>
            </a:pPr>
            <a:r>
              <a:rPr lang="en-US" dirty="0">
                <a:solidFill>
                  <a:srgbClr val="446595">
                    <a:alpha val="80000"/>
                  </a:srgbClr>
                </a:solidFill>
                <a:latin typeface="Myriad Pro" panose="020B0503030403020204" pitchFamily="34" charset="0"/>
              </a:rPr>
              <a:t>Clean rivers, lakes, and streams are </a:t>
            </a:r>
            <a:r>
              <a:rPr lang="en-US" b="1" dirty="0">
                <a:solidFill>
                  <a:srgbClr val="446595">
                    <a:alpha val="80000"/>
                  </a:srgbClr>
                </a:solidFill>
                <a:latin typeface="Myriad Pro" panose="020B0503030403020204" pitchFamily="34" charset="0"/>
              </a:rPr>
              <a:t>vital to the health </a:t>
            </a:r>
            <a:r>
              <a:rPr lang="en-US" dirty="0">
                <a:solidFill>
                  <a:srgbClr val="446595">
                    <a:alpha val="80000"/>
                  </a:srgbClr>
                </a:solidFill>
                <a:latin typeface="Myriad Pro" panose="020B0503030403020204" pitchFamily="34" charset="0"/>
              </a:rPr>
              <a:t>of our community and economy.</a:t>
            </a:r>
          </a:p>
        </p:txBody>
      </p:sp>
      <p:pic>
        <p:nvPicPr>
          <p:cNvPr id="5" name="Picture 4" descr="A bridge over a body of water&#10;&#10;Description generated with very high confidence">
            <a:extLst>
              <a:ext uri="{FF2B5EF4-FFF2-40B4-BE49-F238E27FC236}">
                <a16:creationId xmlns:a16="http://schemas.microsoft.com/office/drawing/2014/main" id="{EA5DA0EA-8841-4FB0-BDE1-DBF0ABE750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5586" y="1935843"/>
            <a:ext cx="4630835" cy="3046061"/>
          </a:xfrm>
          <a:prstGeom prst="rect">
            <a:avLst/>
          </a:prstGeom>
        </p:spPr>
      </p:pic>
      <p:sp>
        <p:nvSpPr>
          <p:cNvPr id="8" name="Title 7">
            <a:extLst>
              <a:ext uri="{FF2B5EF4-FFF2-40B4-BE49-F238E27FC236}">
                <a16:creationId xmlns:a16="http://schemas.microsoft.com/office/drawing/2014/main" id="{EC23949F-48A7-422B-8737-72CC661E50C8}"/>
              </a:ext>
            </a:extLst>
          </p:cNvPr>
          <p:cNvSpPr>
            <a:spLocks noGrp="1"/>
          </p:cNvSpPr>
          <p:nvPr>
            <p:ph type="title"/>
          </p:nvPr>
        </p:nvSpPr>
        <p:spPr>
          <a:xfrm>
            <a:off x="628650" y="179598"/>
            <a:ext cx="7886700" cy="1325563"/>
          </a:xfrm>
        </p:spPr>
        <p:txBody>
          <a:bodyPr>
            <a:noAutofit/>
          </a:bodyPr>
          <a:lstStyle/>
          <a:p>
            <a:r>
              <a:rPr lang="en-US" dirty="0"/>
              <a:t>Improving Our Community</a:t>
            </a:r>
          </a:p>
        </p:txBody>
      </p:sp>
    </p:spTree>
    <p:extLst>
      <p:ext uri="{BB962C8B-B14F-4D97-AF65-F5344CB8AC3E}">
        <p14:creationId xmlns:p14="http://schemas.microsoft.com/office/powerpoint/2010/main" val="4278000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EAC111-8D57-485D-B343-6E9A559D45F6}"/>
              </a:ext>
            </a:extLst>
          </p:cNvPr>
          <p:cNvSpPr>
            <a:spLocks noGrp="1"/>
          </p:cNvSpPr>
          <p:nvPr>
            <p:ph type="title"/>
          </p:nvPr>
        </p:nvSpPr>
        <p:spPr>
          <a:xfrm>
            <a:off x="628650" y="179598"/>
            <a:ext cx="7886700" cy="1325563"/>
          </a:xfrm>
        </p:spPr>
        <p:txBody>
          <a:bodyPr>
            <a:noAutofit/>
          </a:bodyPr>
          <a:lstStyle/>
          <a:p>
            <a:r>
              <a:rPr lang="en-US" dirty="0"/>
              <a:t>Possible Partners</a:t>
            </a:r>
          </a:p>
        </p:txBody>
      </p:sp>
      <p:sp>
        <p:nvSpPr>
          <p:cNvPr id="2" name="TextBox 1">
            <a:extLst>
              <a:ext uri="{FF2B5EF4-FFF2-40B4-BE49-F238E27FC236}">
                <a16:creationId xmlns:a16="http://schemas.microsoft.com/office/drawing/2014/main" id="{9ACAD9E0-FFA4-4F80-9479-377DC88883BE}"/>
              </a:ext>
            </a:extLst>
          </p:cNvPr>
          <p:cNvSpPr txBox="1"/>
          <p:nvPr/>
        </p:nvSpPr>
        <p:spPr>
          <a:xfrm>
            <a:off x="533400" y="1807817"/>
            <a:ext cx="7670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446595"/>
                </a:solidFill>
                <a:latin typeface="Myriad Pro" panose="020B0503030403020204"/>
              </a:rPr>
              <a:t>Riverkeepers or other environmental groups</a:t>
            </a:r>
          </a:p>
          <a:p>
            <a:pPr marL="285750" indent="-285750">
              <a:buFont typeface="Arial" panose="020B0604020202020204" pitchFamily="34" charset="0"/>
              <a:buChar char="•"/>
            </a:pPr>
            <a:r>
              <a:rPr lang="en-US" sz="2800" dirty="0">
                <a:solidFill>
                  <a:srgbClr val="446595"/>
                </a:solidFill>
                <a:latin typeface="Myriad Pro" panose="020B0503030403020204"/>
              </a:rPr>
              <a:t>Schools or religious organizations</a:t>
            </a:r>
          </a:p>
          <a:p>
            <a:pPr marL="285750" indent="-285750">
              <a:buFont typeface="Arial" panose="020B0604020202020204" pitchFamily="34" charset="0"/>
              <a:buChar char="•"/>
            </a:pPr>
            <a:r>
              <a:rPr lang="en-US" sz="2800" dirty="0">
                <a:solidFill>
                  <a:srgbClr val="446595"/>
                </a:solidFill>
                <a:latin typeface="Myriad Pro" panose="020B0503030403020204"/>
              </a:rPr>
              <a:t>Recreational organizations</a:t>
            </a:r>
          </a:p>
          <a:p>
            <a:pPr marL="285750" indent="-285750">
              <a:buFont typeface="Arial" panose="020B0604020202020204" pitchFamily="34" charset="0"/>
              <a:buChar char="•"/>
            </a:pPr>
            <a:r>
              <a:rPr lang="en-US" sz="2800" dirty="0">
                <a:solidFill>
                  <a:srgbClr val="446595"/>
                </a:solidFill>
                <a:latin typeface="Myriad Pro" panose="020B0503030403020204"/>
              </a:rPr>
              <a:t>Homeowner or civic organizations</a:t>
            </a:r>
          </a:p>
          <a:p>
            <a:pPr marL="285750" indent="-285750">
              <a:buFont typeface="Arial" panose="020B0604020202020204" pitchFamily="34" charset="0"/>
              <a:buChar char="•"/>
            </a:pPr>
            <a:r>
              <a:rPr lang="en-US" sz="2800" dirty="0">
                <a:solidFill>
                  <a:srgbClr val="446595"/>
                </a:solidFill>
                <a:latin typeface="Myriad Pro" panose="020B0503030403020204"/>
              </a:rPr>
              <a:t>Recreational groups</a:t>
            </a:r>
          </a:p>
          <a:p>
            <a:pPr marL="285750" indent="-285750">
              <a:buFont typeface="Arial" panose="020B0604020202020204" pitchFamily="34" charset="0"/>
              <a:buChar char="•"/>
            </a:pPr>
            <a:r>
              <a:rPr lang="en-US" sz="2800" dirty="0">
                <a:solidFill>
                  <a:srgbClr val="446595"/>
                </a:solidFill>
                <a:latin typeface="Myriad Pro" panose="020B0503030403020204"/>
              </a:rPr>
              <a:t>Chamber of Commerce</a:t>
            </a:r>
          </a:p>
          <a:p>
            <a:pPr marL="285750" indent="-285750">
              <a:buFont typeface="Arial" panose="020B0604020202020204" pitchFamily="34" charset="0"/>
              <a:buChar char="•"/>
            </a:pPr>
            <a:r>
              <a:rPr lang="en-US" sz="2800" dirty="0">
                <a:solidFill>
                  <a:srgbClr val="446595"/>
                </a:solidFill>
                <a:latin typeface="Myriad Pro" panose="020B0503030403020204"/>
              </a:rPr>
              <a:t>Financial institutions</a:t>
            </a:r>
          </a:p>
        </p:txBody>
      </p:sp>
    </p:spTree>
    <p:extLst>
      <p:ext uri="{BB962C8B-B14F-4D97-AF65-F5344CB8AC3E}">
        <p14:creationId xmlns:p14="http://schemas.microsoft.com/office/powerpoint/2010/main" val="374375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EAC111-8D57-485D-B343-6E9A559D45F6}"/>
              </a:ext>
            </a:extLst>
          </p:cNvPr>
          <p:cNvSpPr>
            <a:spLocks noGrp="1"/>
          </p:cNvSpPr>
          <p:nvPr>
            <p:ph type="title"/>
          </p:nvPr>
        </p:nvSpPr>
        <p:spPr>
          <a:xfrm>
            <a:off x="628650" y="179598"/>
            <a:ext cx="7886700" cy="1325563"/>
          </a:xfrm>
        </p:spPr>
        <p:txBody>
          <a:bodyPr>
            <a:noAutofit/>
          </a:bodyPr>
          <a:lstStyle/>
          <a:p>
            <a:r>
              <a:rPr lang="en-US" sz="3600" dirty="0"/>
              <a:t>Funding Stormwater Management</a:t>
            </a:r>
          </a:p>
        </p:txBody>
      </p:sp>
      <p:sp>
        <p:nvSpPr>
          <p:cNvPr id="2" name="TextBox 1">
            <a:extLst>
              <a:ext uri="{FF2B5EF4-FFF2-40B4-BE49-F238E27FC236}">
                <a16:creationId xmlns:a16="http://schemas.microsoft.com/office/drawing/2014/main" id="{9ACAD9E0-FFA4-4F80-9479-377DC88883BE}"/>
              </a:ext>
            </a:extLst>
          </p:cNvPr>
          <p:cNvSpPr txBox="1"/>
          <p:nvPr/>
        </p:nvSpPr>
        <p:spPr>
          <a:xfrm>
            <a:off x="531392" y="2006600"/>
            <a:ext cx="8185888" cy="3108543"/>
          </a:xfrm>
          <a:prstGeom prst="rect">
            <a:avLst/>
          </a:prstGeom>
          <a:noFill/>
        </p:spPr>
        <p:txBody>
          <a:bodyPr wrap="square" rtlCol="0">
            <a:spAutoFit/>
          </a:bodyPr>
          <a:lstStyle/>
          <a:p>
            <a:r>
              <a:rPr lang="en-US" sz="2800" dirty="0">
                <a:solidFill>
                  <a:srgbClr val="446595"/>
                </a:solidFill>
                <a:latin typeface="Myriad Pro" panose="020B0503030403020204"/>
              </a:rPr>
              <a:t>How can we pay for projects?</a:t>
            </a:r>
          </a:p>
          <a:p>
            <a:pPr marL="457200" indent="-457200">
              <a:buFont typeface="Arial" panose="020B0604020202020204" pitchFamily="34" charset="0"/>
              <a:buChar char="•"/>
            </a:pPr>
            <a:r>
              <a:rPr lang="en-US" sz="2800" dirty="0">
                <a:solidFill>
                  <a:srgbClr val="446595"/>
                </a:solidFill>
                <a:latin typeface="Myriad Pro" panose="020B0503030403020204"/>
              </a:rPr>
              <a:t>General funds</a:t>
            </a:r>
          </a:p>
          <a:p>
            <a:pPr marL="457200" indent="-457200">
              <a:buFont typeface="Arial" panose="020B0604020202020204" pitchFamily="34" charset="0"/>
              <a:buChar char="•"/>
            </a:pPr>
            <a:r>
              <a:rPr lang="en-US" sz="2800" dirty="0">
                <a:solidFill>
                  <a:srgbClr val="446595"/>
                </a:solidFill>
                <a:latin typeface="Myriad Pro" panose="020B0503030403020204"/>
              </a:rPr>
              <a:t>Utility fees</a:t>
            </a:r>
          </a:p>
          <a:p>
            <a:pPr marL="457200" indent="-457200">
              <a:buFont typeface="Arial" panose="020B0604020202020204" pitchFamily="34" charset="0"/>
              <a:buChar char="•"/>
            </a:pPr>
            <a:r>
              <a:rPr lang="en-US" sz="2800" dirty="0">
                <a:solidFill>
                  <a:srgbClr val="446595"/>
                </a:solidFill>
                <a:latin typeface="Myriad Pro" panose="020B0503030403020204"/>
              </a:rPr>
              <a:t>Municipal bonds</a:t>
            </a:r>
          </a:p>
          <a:p>
            <a:pPr marL="457200" indent="-457200">
              <a:buFont typeface="Arial" panose="020B0604020202020204" pitchFamily="34" charset="0"/>
              <a:buChar char="•"/>
            </a:pPr>
            <a:r>
              <a:rPr lang="en-US" sz="2800" dirty="0">
                <a:solidFill>
                  <a:srgbClr val="446595"/>
                </a:solidFill>
                <a:latin typeface="Myriad Pro" panose="020B0503030403020204"/>
              </a:rPr>
              <a:t>State and federal funds</a:t>
            </a:r>
          </a:p>
          <a:p>
            <a:pPr marL="457200" indent="-457200">
              <a:buFont typeface="Arial" panose="020B0604020202020204" pitchFamily="34" charset="0"/>
              <a:buChar char="•"/>
            </a:pPr>
            <a:r>
              <a:rPr lang="en-US" sz="2800" dirty="0">
                <a:solidFill>
                  <a:srgbClr val="446595"/>
                </a:solidFill>
                <a:latin typeface="Myriad Pro" panose="020B0503030403020204"/>
              </a:rPr>
              <a:t>Grants, nonprofit contributions, matching funds</a:t>
            </a:r>
          </a:p>
          <a:p>
            <a:pPr marL="457200" indent="-457200">
              <a:buFont typeface="Arial" panose="020B0604020202020204" pitchFamily="34" charset="0"/>
              <a:buChar char="•"/>
            </a:pPr>
            <a:r>
              <a:rPr lang="en-US" sz="2800" dirty="0">
                <a:solidFill>
                  <a:srgbClr val="446595"/>
                </a:solidFill>
                <a:latin typeface="Myriad Pro" panose="020B0503030403020204"/>
              </a:rPr>
              <a:t>Private investments</a:t>
            </a:r>
          </a:p>
        </p:txBody>
      </p:sp>
    </p:spTree>
    <p:extLst>
      <p:ext uri="{BB962C8B-B14F-4D97-AF65-F5344CB8AC3E}">
        <p14:creationId xmlns:p14="http://schemas.microsoft.com/office/powerpoint/2010/main" val="216420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4D35C0-4C10-418A-BF3F-7D01306CC29B}"/>
              </a:ext>
            </a:extLst>
          </p:cNvPr>
          <p:cNvSpPr>
            <a:spLocks noGrp="1"/>
          </p:cNvSpPr>
          <p:nvPr>
            <p:ph idx="1"/>
          </p:nvPr>
        </p:nvSpPr>
        <p:spPr>
          <a:xfrm>
            <a:off x="360997" y="1876424"/>
            <a:ext cx="3615194" cy="4405311"/>
          </a:xfrm>
        </p:spPr>
        <p:txBody>
          <a:bodyPr>
            <a:normAutofit/>
          </a:bodyPr>
          <a:lstStyle/>
          <a:p>
            <a:pPr marL="0" indent="0" algn="l">
              <a:buNone/>
            </a:pPr>
            <a:r>
              <a:rPr lang="en-US" dirty="0">
                <a:solidFill>
                  <a:srgbClr val="446595">
                    <a:alpha val="80000"/>
                  </a:srgbClr>
                </a:solidFill>
              </a:rPr>
              <a:t>Stormwater is water from rain and snow that can </a:t>
            </a:r>
            <a:r>
              <a:rPr lang="en-US" b="1" dirty="0">
                <a:solidFill>
                  <a:srgbClr val="446595">
                    <a:alpha val="80000"/>
                  </a:srgbClr>
                </a:solidFill>
              </a:rPr>
              <a:t>pick up pollutants as it flows </a:t>
            </a:r>
            <a:r>
              <a:rPr lang="en-US" dirty="0">
                <a:solidFill>
                  <a:srgbClr val="446595">
                    <a:alpha val="80000"/>
                  </a:srgbClr>
                </a:solidFill>
              </a:rPr>
              <a:t>over surfaces such as roads, sidewalks, buildings, and landscapes.</a:t>
            </a:r>
          </a:p>
          <a:p>
            <a:pPr algn="l"/>
            <a:endParaRPr lang="en-US" dirty="0">
              <a:solidFill>
                <a:srgbClr val="304054">
                  <a:alpha val="80000"/>
                </a:srgbClr>
              </a:solidFill>
            </a:endParaRPr>
          </a:p>
          <a:p>
            <a:pPr marL="0" indent="0">
              <a:buNone/>
            </a:pPr>
            <a:endParaRPr lang="en-US" dirty="0">
              <a:solidFill>
                <a:srgbClr val="304054">
                  <a:alpha val="80000"/>
                </a:srgbClr>
              </a:solidFill>
              <a:latin typeface="Myriad Pro" panose="020B0503030403020204" pitchFamily="34" charset="0"/>
            </a:endParaRPr>
          </a:p>
        </p:txBody>
      </p:sp>
      <p:sp>
        <p:nvSpPr>
          <p:cNvPr id="11" name="Title 10">
            <a:extLst>
              <a:ext uri="{FF2B5EF4-FFF2-40B4-BE49-F238E27FC236}">
                <a16:creationId xmlns:a16="http://schemas.microsoft.com/office/drawing/2014/main" id="{746D980E-44B9-48CE-9ABE-E6B968580932}"/>
              </a:ext>
            </a:extLst>
          </p:cNvPr>
          <p:cNvSpPr>
            <a:spLocks noGrp="1"/>
          </p:cNvSpPr>
          <p:nvPr>
            <p:ph type="title"/>
          </p:nvPr>
        </p:nvSpPr>
        <p:spPr>
          <a:xfrm>
            <a:off x="628650" y="365126"/>
            <a:ext cx="7886700" cy="1325563"/>
          </a:xfrm>
        </p:spPr>
        <p:txBody>
          <a:bodyPr/>
          <a:lstStyle/>
          <a:p>
            <a:r>
              <a:rPr lang="en-US" dirty="0"/>
              <a:t>Stormwater 101</a:t>
            </a:r>
          </a:p>
        </p:txBody>
      </p:sp>
      <p:pic>
        <p:nvPicPr>
          <p:cNvPr id="4" name="Picture 3" descr="A red fire hydrant sitting in the grass&#10;&#10;Description generated with very high confidence">
            <a:extLst>
              <a:ext uri="{FF2B5EF4-FFF2-40B4-BE49-F238E27FC236}">
                <a16:creationId xmlns:a16="http://schemas.microsoft.com/office/drawing/2014/main" id="{D4BFF0FE-AE4F-4925-A37A-1C3E7468D7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4642" y="1986786"/>
            <a:ext cx="4363403" cy="2908935"/>
          </a:xfrm>
          <a:prstGeom prst="rect">
            <a:avLst/>
          </a:prstGeom>
        </p:spPr>
      </p:pic>
    </p:spTree>
    <p:extLst>
      <p:ext uri="{BB962C8B-B14F-4D97-AF65-F5344CB8AC3E}">
        <p14:creationId xmlns:p14="http://schemas.microsoft.com/office/powerpoint/2010/main" val="348572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4D35C0-4C10-418A-BF3F-7D01306CC29B}"/>
              </a:ext>
            </a:extLst>
          </p:cNvPr>
          <p:cNvSpPr>
            <a:spLocks noGrp="1"/>
          </p:cNvSpPr>
          <p:nvPr>
            <p:ph idx="1"/>
          </p:nvPr>
        </p:nvSpPr>
        <p:spPr>
          <a:xfrm>
            <a:off x="5286069" y="1976601"/>
            <a:ext cx="3306131" cy="4312547"/>
          </a:xfrm>
        </p:spPr>
        <p:txBody>
          <a:bodyPr>
            <a:noAutofit/>
          </a:bodyPr>
          <a:lstStyle/>
          <a:p>
            <a:pPr marL="0" indent="0">
              <a:buNone/>
            </a:pPr>
            <a:r>
              <a:rPr lang="en-US" b="1" dirty="0">
                <a:solidFill>
                  <a:srgbClr val="446595">
                    <a:alpha val="80000"/>
                  </a:srgbClr>
                </a:solidFill>
              </a:rPr>
              <a:t>MS4 communities </a:t>
            </a:r>
            <a:r>
              <a:rPr lang="en-US" dirty="0">
                <a:solidFill>
                  <a:srgbClr val="446595">
                    <a:alpha val="80000"/>
                  </a:srgbClr>
                </a:solidFill>
              </a:rPr>
              <a:t>such as ours are required to implement a program that continually </a:t>
            </a:r>
            <a:r>
              <a:rPr lang="en-US" b="1" dirty="0">
                <a:solidFill>
                  <a:srgbClr val="446595">
                    <a:alpha val="80000"/>
                  </a:srgbClr>
                </a:solidFill>
              </a:rPr>
              <a:t>improves stormwater </a:t>
            </a:r>
            <a:r>
              <a:rPr lang="en-US" dirty="0">
                <a:solidFill>
                  <a:srgbClr val="446595">
                    <a:alpha val="80000"/>
                  </a:srgbClr>
                </a:solidFill>
              </a:rPr>
              <a:t>management. </a:t>
            </a:r>
          </a:p>
        </p:txBody>
      </p:sp>
      <p:sp>
        <p:nvSpPr>
          <p:cNvPr id="7" name="Title 6">
            <a:extLst>
              <a:ext uri="{FF2B5EF4-FFF2-40B4-BE49-F238E27FC236}">
                <a16:creationId xmlns:a16="http://schemas.microsoft.com/office/drawing/2014/main" id="{0D817045-AE7B-498F-B4D7-C5854046BE6F}"/>
              </a:ext>
            </a:extLst>
          </p:cNvPr>
          <p:cNvSpPr>
            <a:spLocks noGrp="1"/>
          </p:cNvSpPr>
          <p:nvPr>
            <p:ph type="title"/>
          </p:nvPr>
        </p:nvSpPr>
        <p:spPr>
          <a:xfrm>
            <a:off x="556591" y="179599"/>
            <a:ext cx="8786192" cy="1211880"/>
          </a:xfrm>
        </p:spPr>
        <p:txBody>
          <a:bodyPr>
            <a:noAutofit/>
          </a:bodyPr>
          <a:lstStyle/>
          <a:p>
            <a:r>
              <a:rPr lang="en-US" dirty="0"/>
              <a:t>Why Care About Stormwater?</a:t>
            </a:r>
          </a:p>
        </p:txBody>
      </p:sp>
      <p:pic>
        <p:nvPicPr>
          <p:cNvPr id="6" name="Picture 5">
            <a:extLst>
              <a:ext uri="{FF2B5EF4-FFF2-40B4-BE49-F238E27FC236}">
                <a16:creationId xmlns:a16="http://schemas.microsoft.com/office/drawing/2014/main" id="{7DD795E7-F730-4C96-BFB4-0B085E4A2B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018" y="1976601"/>
            <a:ext cx="4247931" cy="3185948"/>
          </a:xfrm>
          <a:prstGeom prst="rect">
            <a:avLst/>
          </a:prstGeom>
        </p:spPr>
      </p:pic>
    </p:spTree>
    <p:extLst>
      <p:ext uri="{BB962C8B-B14F-4D97-AF65-F5344CB8AC3E}">
        <p14:creationId xmlns:p14="http://schemas.microsoft.com/office/powerpoint/2010/main" val="198621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2421-A8F8-4FBC-A576-E5D9C52A7055}"/>
              </a:ext>
            </a:extLst>
          </p:cNvPr>
          <p:cNvSpPr>
            <a:spLocks noGrp="1"/>
          </p:cNvSpPr>
          <p:nvPr>
            <p:ph type="title"/>
          </p:nvPr>
        </p:nvSpPr>
        <p:spPr/>
        <p:txBody>
          <a:bodyPr/>
          <a:lstStyle/>
          <a:p>
            <a:r>
              <a:rPr lang="en-US" dirty="0"/>
              <a:t>What We Currently Do</a:t>
            </a:r>
          </a:p>
        </p:txBody>
      </p:sp>
      <p:sp>
        <p:nvSpPr>
          <p:cNvPr id="3" name="Content Placeholder 2">
            <a:extLst>
              <a:ext uri="{FF2B5EF4-FFF2-40B4-BE49-F238E27FC236}">
                <a16:creationId xmlns:a16="http://schemas.microsoft.com/office/drawing/2014/main" id="{9C75D827-DE42-4B66-9282-9830111624A9}"/>
              </a:ext>
            </a:extLst>
          </p:cNvPr>
          <p:cNvSpPr>
            <a:spLocks noGrp="1"/>
          </p:cNvSpPr>
          <p:nvPr>
            <p:ph idx="1"/>
          </p:nvPr>
        </p:nvSpPr>
        <p:spPr/>
        <p:txBody>
          <a:bodyPr/>
          <a:lstStyle/>
          <a:p>
            <a:r>
              <a:rPr lang="en-US" dirty="0"/>
              <a:t>List/show how you currently manage stormwater in your area</a:t>
            </a:r>
          </a:p>
        </p:txBody>
      </p:sp>
    </p:spTree>
    <p:extLst>
      <p:ext uri="{BB962C8B-B14F-4D97-AF65-F5344CB8AC3E}">
        <p14:creationId xmlns:p14="http://schemas.microsoft.com/office/powerpoint/2010/main" val="205011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9D32AED-C9DF-49E2-B4D2-DC15003331F8}"/>
              </a:ext>
            </a:extLst>
          </p:cNvPr>
          <p:cNvSpPr>
            <a:spLocks noGrp="1"/>
          </p:cNvSpPr>
          <p:nvPr>
            <p:ph idx="1"/>
          </p:nvPr>
        </p:nvSpPr>
        <p:spPr>
          <a:xfrm>
            <a:off x="4953610" y="1920819"/>
            <a:ext cx="3780486" cy="4351338"/>
          </a:xfrm>
        </p:spPr>
        <p:txBody>
          <a:bodyPr>
            <a:normAutofit/>
          </a:bodyPr>
          <a:lstStyle/>
          <a:p>
            <a:r>
              <a:rPr lang="en-US" dirty="0"/>
              <a:t>Increased flooding</a:t>
            </a:r>
          </a:p>
          <a:p>
            <a:r>
              <a:rPr lang="en-US" dirty="0"/>
              <a:t>Infrastructure and property damage</a:t>
            </a:r>
          </a:p>
          <a:p>
            <a:r>
              <a:rPr lang="en-US" dirty="0"/>
              <a:t>Polluted waterways</a:t>
            </a:r>
          </a:p>
          <a:p>
            <a:r>
              <a:rPr lang="en-US" dirty="0"/>
              <a:t>Permit non-compliance</a:t>
            </a:r>
          </a:p>
          <a:p>
            <a:endParaRPr lang="en-US" dirty="0"/>
          </a:p>
        </p:txBody>
      </p:sp>
      <p:sp>
        <p:nvSpPr>
          <p:cNvPr id="9" name="Title 10">
            <a:extLst>
              <a:ext uri="{FF2B5EF4-FFF2-40B4-BE49-F238E27FC236}">
                <a16:creationId xmlns:a16="http://schemas.microsoft.com/office/drawing/2014/main" id="{99E3FE12-68A6-45B4-B370-F2EE1544E7FE}"/>
              </a:ext>
            </a:extLst>
          </p:cNvPr>
          <p:cNvSpPr>
            <a:spLocks noGrp="1"/>
          </p:cNvSpPr>
          <p:nvPr>
            <p:ph type="title"/>
          </p:nvPr>
        </p:nvSpPr>
        <p:spPr>
          <a:xfrm>
            <a:off x="628650" y="159788"/>
            <a:ext cx="8105446" cy="1325563"/>
          </a:xfrm>
        </p:spPr>
        <p:txBody>
          <a:bodyPr>
            <a:normAutofit fontScale="90000"/>
          </a:bodyPr>
          <a:lstStyle/>
          <a:p>
            <a:r>
              <a:rPr lang="en-US" sz="4600" dirty="0"/>
              <a:t>Costs to the Community if We Don’t Manage Stormwater Better</a:t>
            </a:r>
          </a:p>
        </p:txBody>
      </p:sp>
      <p:pic>
        <p:nvPicPr>
          <p:cNvPr id="2" name="Picture 1">
            <a:extLst>
              <a:ext uri="{FF2B5EF4-FFF2-40B4-BE49-F238E27FC236}">
                <a16:creationId xmlns:a16="http://schemas.microsoft.com/office/drawing/2014/main" id="{7F03A93E-3C52-4F95-B3FF-92085F76365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96299" y="2038351"/>
            <a:ext cx="4461727" cy="2974484"/>
          </a:xfrm>
          <a:prstGeom prst="rect">
            <a:avLst/>
          </a:prstGeom>
        </p:spPr>
      </p:pic>
    </p:spTree>
    <p:extLst>
      <p:ext uri="{BB962C8B-B14F-4D97-AF65-F5344CB8AC3E}">
        <p14:creationId xmlns:p14="http://schemas.microsoft.com/office/powerpoint/2010/main" val="227177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4D35C0-4C10-418A-BF3F-7D01306CC29B}"/>
              </a:ext>
            </a:extLst>
          </p:cNvPr>
          <p:cNvSpPr>
            <a:spLocks noGrp="1"/>
          </p:cNvSpPr>
          <p:nvPr>
            <p:ph idx="1"/>
          </p:nvPr>
        </p:nvSpPr>
        <p:spPr>
          <a:xfrm>
            <a:off x="340552" y="1785066"/>
            <a:ext cx="3812069" cy="4312547"/>
          </a:xfrm>
        </p:spPr>
        <p:txBody>
          <a:bodyPr>
            <a:noAutofit/>
          </a:bodyPr>
          <a:lstStyle/>
          <a:p>
            <a:r>
              <a:rPr lang="en-US" sz="2400" dirty="0">
                <a:solidFill>
                  <a:srgbClr val="446595">
                    <a:alpha val="80000"/>
                  </a:srgbClr>
                </a:solidFill>
              </a:rPr>
              <a:t>Reduces and prevents pollution</a:t>
            </a:r>
          </a:p>
          <a:p>
            <a:r>
              <a:rPr lang="en-US" sz="2400" dirty="0">
                <a:solidFill>
                  <a:srgbClr val="446595">
                    <a:alpha val="80000"/>
                  </a:srgbClr>
                </a:solidFill>
              </a:rPr>
              <a:t>Avoids fines and keeps money for local projects</a:t>
            </a:r>
          </a:p>
          <a:p>
            <a:r>
              <a:rPr lang="en-US" sz="2400" dirty="0">
                <a:solidFill>
                  <a:srgbClr val="446595">
                    <a:alpha val="80000"/>
                  </a:srgbClr>
                </a:solidFill>
              </a:rPr>
              <a:t>Enhances the community</a:t>
            </a:r>
          </a:p>
          <a:p>
            <a:r>
              <a:rPr lang="en-US" sz="2400" dirty="0">
                <a:solidFill>
                  <a:srgbClr val="446595">
                    <a:alpha val="80000"/>
                  </a:srgbClr>
                </a:solidFill>
              </a:rPr>
              <a:t>Aligns with our </a:t>
            </a:r>
            <a:r>
              <a:rPr lang="en-US" sz="2400" b="1" dirty="0">
                <a:solidFill>
                  <a:srgbClr val="446595">
                    <a:alpha val="80000"/>
                  </a:srgbClr>
                </a:solidFill>
              </a:rPr>
              <a:t>community goals</a:t>
            </a:r>
          </a:p>
          <a:p>
            <a:pPr lvl="1"/>
            <a:r>
              <a:rPr lang="en-US" sz="2000" dirty="0">
                <a:solidFill>
                  <a:srgbClr val="446595">
                    <a:alpha val="80000"/>
                  </a:srgbClr>
                </a:solidFill>
              </a:rPr>
              <a:t>Protecting public health</a:t>
            </a:r>
          </a:p>
          <a:p>
            <a:pPr lvl="1"/>
            <a:r>
              <a:rPr lang="en-US" sz="2000" dirty="0">
                <a:solidFill>
                  <a:srgbClr val="446595">
                    <a:alpha val="80000"/>
                  </a:srgbClr>
                </a:solidFill>
              </a:rPr>
              <a:t>[insert other goals]</a:t>
            </a:r>
          </a:p>
        </p:txBody>
      </p:sp>
      <p:sp>
        <p:nvSpPr>
          <p:cNvPr id="7" name="Title 6">
            <a:extLst>
              <a:ext uri="{FF2B5EF4-FFF2-40B4-BE49-F238E27FC236}">
                <a16:creationId xmlns:a16="http://schemas.microsoft.com/office/drawing/2014/main" id="{0D817045-AE7B-498F-B4D7-C5854046BE6F}"/>
              </a:ext>
            </a:extLst>
          </p:cNvPr>
          <p:cNvSpPr>
            <a:spLocks noGrp="1"/>
          </p:cNvSpPr>
          <p:nvPr>
            <p:ph type="title"/>
          </p:nvPr>
        </p:nvSpPr>
        <p:spPr>
          <a:xfrm>
            <a:off x="556591" y="179599"/>
            <a:ext cx="8786192" cy="1211880"/>
          </a:xfrm>
        </p:spPr>
        <p:txBody>
          <a:bodyPr>
            <a:noAutofit/>
          </a:bodyPr>
          <a:lstStyle/>
          <a:p>
            <a:r>
              <a:rPr lang="en-US" dirty="0"/>
              <a:t>Stormwater Management Benefits</a:t>
            </a:r>
          </a:p>
        </p:txBody>
      </p:sp>
      <p:pic>
        <p:nvPicPr>
          <p:cNvPr id="4" name="Picture 3" descr="A bridge over a body of water&#10;&#10;Description automatically generated">
            <a:extLst>
              <a:ext uri="{FF2B5EF4-FFF2-40B4-BE49-F238E27FC236}">
                <a16:creationId xmlns:a16="http://schemas.microsoft.com/office/drawing/2014/main" id="{3CCD6AFB-8E5D-4DD9-B59B-521036AF24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2621" y="1826631"/>
            <a:ext cx="4650827" cy="3077878"/>
          </a:xfrm>
          <a:prstGeom prst="rect">
            <a:avLst/>
          </a:prstGeom>
        </p:spPr>
      </p:pic>
    </p:spTree>
    <p:extLst>
      <p:ext uri="{BB962C8B-B14F-4D97-AF65-F5344CB8AC3E}">
        <p14:creationId xmlns:p14="http://schemas.microsoft.com/office/powerpoint/2010/main" val="339957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4D35C0-4C10-418A-BF3F-7D01306CC29B}"/>
              </a:ext>
            </a:extLst>
          </p:cNvPr>
          <p:cNvSpPr>
            <a:spLocks noGrp="1"/>
          </p:cNvSpPr>
          <p:nvPr>
            <p:ph idx="1"/>
          </p:nvPr>
        </p:nvSpPr>
        <p:spPr>
          <a:xfrm>
            <a:off x="628650" y="1711842"/>
            <a:ext cx="7886700" cy="4310585"/>
          </a:xfrm>
        </p:spPr>
        <p:txBody>
          <a:bodyPr>
            <a:noAutofit/>
          </a:bodyPr>
          <a:lstStyle/>
          <a:p>
            <a:pPr marL="0" indent="0" algn="just">
              <a:lnSpc>
                <a:spcPct val="150000"/>
              </a:lnSpc>
              <a:buNone/>
            </a:pPr>
            <a:r>
              <a:rPr lang="en-US" sz="2400" dirty="0"/>
              <a:t>It’s time to make a </a:t>
            </a:r>
            <a:r>
              <a:rPr lang="en-US" sz="2400" b="1" dirty="0"/>
              <a:t>smart investment </a:t>
            </a:r>
            <a:r>
              <a:rPr lang="en-US" sz="2400" dirty="0"/>
              <a:t>in our community:</a:t>
            </a:r>
          </a:p>
          <a:p>
            <a:r>
              <a:rPr lang="en-US" sz="2400" dirty="0"/>
              <a:t>Green infrastructure</a:t>
            </a:r>
          </a:p>
          <a:p>
            <a:r>
              <a:rPr lang="en-US" sz="2400" dirty="0"/>
              <a:t>Detention pond maintenance and retrofits</a:t>
            </a:r>
          </a:p>
          <a:p>
            <a:r>
              <a:rPr lang="en-US" sz="2400" dirty="0"/>
              <a:t>Additional green spaces and fewer hard surfaces</a:t>
            </a:r>
          </a:p>
          <a:p>
            <a:r>
              <a:rPr lang="en-US" sz="2400" dirty="0"/>
              <a:t>Pipe repair and infrastructure improvements</a:t>
            </a:r>
          </a:p>
          <a:p>
            <a:r>
              <a:rPr lang="en-US" sz="2400" dirty="0"/>
              <a:t>Code or ordinance updates</a:t>
            </a:r>
          </a:p>
          <a:p>
            <a:r>
              <a:rPr lang="en-US" sz="2400" dirty="0"/>
              <a:t>Improved stormwater inspections</a:t>
            </a:r>
          </a:p>
          <a:p>
            <a:r>
              <a:rPr lang="en-US" sz="2400" dirty="0"/>
              <a:t>Community outreach and municipal staff training</a:t>
            </a:r>
          </a:p>
        </p:txBody>
      </p:sp>
      <p:sp>
        <p:nvSpPr>
          <p:cNvPr id="7" name="Title 6">
            <a:extLst>
              <a:ext uri="{FF2B5EF4-FFF2-40B4-BE49-F238E27FC236}">
                <a16:creationId xmlns:a16="http://schemas.microsoft.com/office/drawing/2014/main" id="{7B7126E9-2E18-4583-8AD1-E2A74A0DF49E}"/>
              </a:ext>
            </a:extLst>
          </p:cNvPr>
          <p:cNvSpPr>
            <a:spLocks noGrp="1"/>
          </p:cNvSpPr>
          <p:nvPr>
            <p:ph type="title"/>
          </p:nvPr>
        </p:nvSpPr>
        <p:spPr>
          <a:xfrm>
            <a:off x="628650" y="179598"/>
            <a:ext cx="7886700" cy="1325563"/>
          </a:xfrm>
        </p:spPr>
        <p:txBody>
          <a:bodyPr>
            <a:noAutofit/>
          </a:bodyPr>
          <a:lstStyle/>
          <a:p>
            <a:r>
              <a:rPr lang="en-US" dirty="0"/>
              <a:t>Stormwater Smart Solutions</a:t>
            </a:r>
          </a:p>
        </p:txBody>
      </p:sp>
    </p:spTree>
    <p:extLst>
      <p:ext uri="{BB962C8B-B14F-4D97-AF65-F5344CB8AC3E}">
        <p14:creationId xmlns:p14="http://schemas.microsoft.com/office/powerpoint/2010/main" val="157659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street, car&#10;&#10;Description automatically generated">
            <a:extLst>
              <a:ext uri="{FF2B5EF4-FFF2-40B4-BE49-F238E27FC236}">
                <a16:creationId xmlns:a16="http://schemas.microsoft.com/office/drawing/2014/main" id="{49EE1D67-C546-4176-9848-2DA6C74546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46315" y="4062136"/>
            <a:ext cx="2559119" cy="1865968"/>
          </a:xfrm>
          <a:prstGeom prst="rect">
            <a:avLst/>
          </a:prstGeom>
        </p:spPr>
      </p:pic>
      <p:grpSp>
        <p:nvGrpSpPr>
          <p:cNvPr id="29" name="Group 28">
            <a:extLst>
              <a:ext uri="{FF2B5EF4-FFF2-40B4-BE49-F238E27FC236}">
                <a16:creationId xmlns:a16="http://schemas.microsoft.com/office/drawing/2014/main" id="{03A3B06B-D424-4C83-8CCF-2EF2E0CB2F80}"/>
              </a:ext>
            </a:extLst>
          </p:cNvPr>
          <p:cNvGrpSpPr/>
          <p:nvPr/>
        </p:nvGrpSpPr>
        <p:grpSpPr>
          <a:xfrm>
            <a:off x="549767" y="4062136"/>
            <a:ext cx="2686175" cy="2050515"/>
            <a:chOff x="1619391" y="4116109"/>
            <a:chExt cx="2686175" cy="2050515"/>
          </a:xfrm>
        </p:grpSpPr>
        <p:sp>
          <p:nvSpPr>
            <p:cNvPr id="25" name="Rectangle 24">
              <a:extLst>
                <a:ext uri="{FF2B5EF4-FFF2-40B4-BE49-F238E27FC236}">
                  <a16:creationId xmlns:a16="http://schemas.microsoft.com/office/drawing/2014/main" id="{F9B77A11-7DF8-4D29-9923-3259A6F9DF29}"/>
                </a:ext>
              </a:extLst>
            </p:cNvPr>
            <p:cNvSpPr/>
            <p:nvPr/>
          </p:nvSpPr>
          <p:spPr>
            <a:xfrm>
              <a:off x="1619391" y="4116109"/>
              <a:ext cx="2525004" cy="1865968"/>
            </a:xfrm>
            <a:prstGeom prst="rect">
              <a:avLst/>
            </a:prstGeom>
            <a:blipFill>
              <a:blip r:embed="rId4" cstate="hq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F0E78178-B054-4884-A366-A9923F1C6AC1}"/>
                </a:ext>
              </a:extLst>
            </p:cNvPr>
            <p:cNvSpPr/>
            <p:nvPr/>
          </p:nvSpPr>
          <p:spPr>
            <a:xfrm>
              <a:off x="2129765" y="5643743"/>
              <a:ext cx="2175801" cy="522881"/>
            </a:xfrm>
            <a:custGeom>
              <a:avLst/>
              <a:gdLst>
                <a:gd name="connsiteX0" fmla="*/ 0 w 2175801"/>
                <a:gd name="connsiteY0" fmla="*/ 0 h 522881"/>
                <a:gd name="connsiteX1" fmla="*/ 2175801 w 2175801"/>
                <a:gd name="connsiteY1" fmla="*/ 0 h 522881"/>
                <a:gd name="connsiteX2" fmla="*/ 2175801 w 2175801"/>
                <a:gd name="connsiteY2" fmla="*/ 522881 h 522881"/>
                <a:gd name="connsiteX3" fmla="*/ 0 w 2175801"/>
                <a:gd name="connsiteY3" fmla="*/ 522881 h 522881"/>
                <a:gd name="connsiteX4" fmla="*/ 0 w 2175801"/>
                <a:gd name="connsiteY4" fmla="*/ 0 h 5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801" h="522881">
                  <a:moveTo>
                    <a:pt x="0" y="0"/>
                  </a:moveTo>
                  <a:lnTo>
                    <a:pt x="2175801" y="0"/>
                  </a:lnTo>
                  <a:lnTo>
                    <a:pt x="2175801" y="522881"/>
                  </a:lnTo>
                  <a:lnTo>
                    <a:pt x="0" y="522881"/>
                  </a:lnTo>
                  <a:lnTo>
                    <a:pt x="0" y="0"/>
                  </a:lnTo>
                  <a:close/>
                </a:path>
              </a:pathLst>
            </a:custGeom>
            <a:solidFill>
              <a:srgbClr val="F2AC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latin typeface="Myriad Pro" panose="020B0503030403020204" pitchFamily="34" charset="0"/>
                </a:rPr>
                <a:t>Green Roofs</a:t>
              </a:r>
            </a:p>
          </p:txBody>
        </p:sp>
      </p:grpSp>
      <p:sp>
        <p:nvSpPr>
          <p:cNvPr id="28" name="Freeform: Shape 27">
            <a:extLst>
              <a:ext uri="{FF2B5EF4-FFF2-40B4-BE49-F238E27FC236}">
                <a16:creationId xmlns:a16="http://schemas.microsoft.com/office/drawing/2014/main" id="{A7C50A83-BAE8-4011-B652-FCBF46E0C1D0}"/>
              </a:ext>
            </a:extLst>
          </p:cNvPr>
          <p:cNvSpPr/>
          <p:nvPr/>
        </p:nvSpPr>
        <p:spPr>
          <a:xfrm>
            <a:off x="4290803" y="5589770"/>
            <a:ext cx="2175801" cy="522881"/>
          </a:xfrm>
          <a:custGeom>
            <a:avLst/>
            <a:gdLst>
              <a:gd name="connsiteX0" fmla="*/ 0 w 2175801"/>
              <a:gd name="connsiteY0" fmla="*/ 0 h 522881"/>
              <a:gd name="connsiteX1" fmla="*/ 2175801 w 2175801"/>
              <a:gd name="connsiteY1" fmla="*/ 0 h 522881"/>
              <a:gd name="connsiteX2" fmla="*/ 2175801 w 2175801"/>
              <a:gd name="connsiteY2" fmla="*/ 522881 h 522881"/>
              <a:gd name="connsiteX3" fmla="*/ 0 w 2175801"/>
              <a:gd name="connsiteY3" fmla="*/ 522881 h 522881"/>
              <a:gd name="connsiteX4" fmla="*/ 0 w 2175801"/>
              <a:gd name="connsiteY4" fmla="*/ 0 h 5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801" h="522881">
                <a:moveTo>
                  <a:pt x="0" y="0"/>
                </a:moveTo>
                <a:lnTo>
                  <a:pt x="2175801" y="0"/>
                </a:lnTo>
                <a:lnTo>
                  <a:pt x="2175801" y="522881"/>
                </a:lnTo>
                <a:lnTo>
                  <a:pt x="0" y="522881"/>
                </a:lnTo>
                <a:lnTo>
                  <a:pt x="0" y="0"/>
                </a:lnTo>
                <a:close/>
              </a:path>
            </a:pathLst>
          </a:custGeom>
          <a:solidFill>
            <a:srgbClr val="F2AC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latin typeface="Myriad Pro" panose="020B0503030403020204" pitchFamily="34" charset="0"/>
              </a:rPr>
              <a:t>Planter Boxes</a:t>
            </a:r>
          </a:p>
        </p:txBody>
      </p:sp>
      <p:grpSp>
        <p:nvGrpSpPr>
          <p:cNvPr id="22" name="Group 21">
            <a:extLst>
              <a:ext uri="{FF2B5EF4-FFF2-40B4-BE49-F238E27FC236}">
                <a16:creationId xmlns:a16="http://schemas.microsoft.com/office/drawing/2014/main" id="{5170687F-EC5C-4E47-AFE3-F710AC676E5B}"/>
              </a:ext>
            </a:extLst>
          </p:cNvPr>
          <p:cNvGrpSpPr/>
          <p:nvPr/>
        </p:nvGrpSpPr>
        <p:grpSpPr>
          <a:xfrm>
            <a:off x="549767" y="1772622"/>
            <a:ext cx="2686175" cy="2050515"/>
            <a:chOff x="1619391" y="1586523"/>
            <a:chExt cx="2686175" cy="2050515"/>
          </a:xfrm>
        </p:grpSpPr>
        <p:sp>
          <p:nvSpPr>
            <p:cNvPr id="18" name="Rectangle 17">
              <a:extLst>
                <a:ext uri="{FF2B5EF4-FFF2-40B4-BE49-F238E27FC236}">
                  <a16:creationId xmlns:a16="http://schemas.microsoft.com/office/drawing/2014/main" id="{0D2C5208-E268-4515-B986-83001EDEB02A}"/>
                </a:ext>
              </a:extLst>
            </p:cNvPr>
            <p:cNvSpPr/>
            <p:nvPr/>
          </p:nvSpPr>
          <p:spPr>
            <a:xfrm>
              <a:off x="1619391" y="1586523"/>
              <a:ext cx="2525004" cy="1865968"/>
            </a:xfrm>
            <a:prstGeom prst="rect">
              <a:avLst/>
            </a:prstGeom>
            <a:blipFill>
              <a:blip r:embed="rId5" cstate="hq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5A439DBB-AC62-464E-9FF5-9E03537840EB}"/>
                </a:ext>
              </a:extLst>
            </p:cNvPr>
            <p:cNvSpPr/>
            <p:nvPr/>
          </p:nvSpPr>
          <p:spPr>
            <a:xfrm>
              <a:off x="2129765" y="3114157"/>
              <a:ext cx="2175801" cy="522881"/>
            </a:xfrm>
            <a:custGeom>
              <a:avLst/>
              <a:gdLst>
                <a:gd name="connsiteX0" fmla="*/ 0 w 2175801"/>
                <a:gd name="connsiteY0" fmla="*/ 0 h 522881"/>
                <a:gd name="connsiteX1" fmla="*/ 2175801 w 2175801"/>
                <a:gd name="connsiteY1" fmla="*/ 0 h 522881"/>
                <a:gd name="connsiteX2" fmla="*/ 2175801 w 2175801"/>
                <a:gd name="connsiteY2" fmla="*/ 522881 h 522881"/>
                <a:gd name="connsiteX3" fmla="*/ 0 w 2175801"/>
                <a:gd name="connsiteY3" fmla="*/ 522881 h 522881"/>
                <a:gd name="connsiteX4" fmla="*/ 0 w 2175801"/>
                <a:gd name="connsiteY4" fmla="*/ 0 h 5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801" h="522881">
                  <a:moveTo>
                    <a:pt x="0" y="0"/>
                  </a:moveTo>
                  <a:lnTo>
                    <a:pt x="2175801" y="0"/>
                  </a:lnTo>
                  <a:lnTo>
                    <a:pt x="2175801" y="522881"/>
                  </a:lnTo>
                  <a:lnTo>
                    <a:pt x="0" y="522881"/>
                  </a:lnTo>
                  <a:lnTo>
                    <a:pt x="0" y="0"/>
                  </a:lnTo>
                  <a:close/>
                </a:path>
              </a:pathLst>
            </a:custGeom>
            <a:solidFill>
              <a:srgbClr val="F2AC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latin typeface="Myriad Pro" panose="020B0503030403020204" pitchFamily="34" charset="0"/>
                </a:rPr>
                <a:t>Permeable Pavement</a:t>
              </a:r>
            </a:p>
          </p:txBody>
        </p:sp>
      </p:grpSp>
      <p:sp>
        <p:nvSpPr>
          <p:cNvPr id="32" name="Title 31">
            <a:extLst>
              <a:ext uri="{FF2B5EF4-FFF2-40B4-BE49-F238E27FC236}">
                <a16:creationId xmlns:a16="http://schemas.microsoft.com/office/drawing/2014/main" id="{997B6DD0-BC82-4BCF-9DD6-79854EDFDB58}"/>
              </a:ext>
            </a:extLst>
          </p:cNvPr>
          <p:cNvSpPr>
            <a:spLocks noGrp="1"/>
          </p:cNvSpPr>
          <p:nvPr>
            <p:ph type="title"/>
          </p:nvPr>
        </p:nvSpPr>
        <p:spPr>
          <a:xfrm>
            <a:off x="628650" y="260960"/>
            <a:ext cx="7886700" cy="1325563"/>
          </a:xfrm>
        </p:spPr>
        <p:txBody>
          <a:bodyPr>
            <a:noAutofit/>
          </a:bodyPr>
          <a:lstStyle/>
          <a:p>
            <a:r>
              <a:rPr lang="en-US" dirty="0"/>
              <a:t>Green Infrastructure</a:t>
            </a:r>
          </a:p>
        </p:txBody>
      </p:sp>
      <p:sp>
        <p:nvSpPr>
          <p:cNvPr id="4" name="Rectangle 3">
            <a:extLst>
              <a:ext uri="{FF2B5EF4-FFF2-40B4-BE49-F238E27FC236}">
                <a16:creationId xmlns:a16="http://schemas.microsoft.com/office/drawing/2014/main" id="{FDD83666-BDAD-458A-AB69-930F78F510A7}"/>
              </a:ext>
            </a:extLst>
          </p:cNvPr>
          <p:cNvSpPr/>
          <p:nvPr/>
        </p:nvSpPr>
        <p:spPr>
          <a:xfrm>
            <a:off x="6701567" y="1719552"/>
            <a:ext cx="2340462" cy="3693319"/>
          </a:xfrm>
          <a:prstGeom prst="rect">
            <a:avLst/>
          </a:prstGeom>
        </p:spPr>
        <p:txBody>
          <a:bodyPr wrap="square">
            <a:spAutoFit/>
          </a:bodyPr>
          <a:lstStyle/>
          <a:p>
            <a:pPr lvl="0" defTabSz="914400">
              <a:lnSpc>
                <a:spcPct val="90000"/>
              </a:lnSpc>
              <a:spcBef>
                <a:spcPts val="1000"/>
              </a:spcBef>
              <a:buClr>
                <a:srgbClr val="446595"/>
              </a:buClr>
            </a:pPr>
            <a:r>
              <a:rPr lang="en-US" sz="2600" dirty="0">
                <a:solidFill>
                  <a:srgbClr val="446595"/>
                </a:solidFill>
                <a:latin typeface="Myriad Pro" panose="020B0503030403020204" pitchFamily="34" charset="0"/>
              </a:rPr>
              <a:t>Green infrastructure reduces and treats stormwater </a:t>
            </a:r>
            <a:r>
              <a:rPr lang="en-US" sz="2600" b="1" dirty="0">
                <a:solidFill>
                  <a:srgbClr val="446595"/>
                </a:solidFill>
                <a:latin typeface="Myriad Pro" panose="020B0503030403020204" pitchFamily="34" charset="0"/>
              </a:rPr>
              <a:t>before it discharges pollutants to surface waters.</a:t>
            </a:r>
          </a:p>
        </p:txBody>
      </p:sp>
      <p:pic>
        <p:nvPicPr>
          <p:cNvPr id="3" name="Picture 2" descr="A picture containing grass, outdoor, tree, flower&#10;&#10;Description automatically generated">
            <a:extLst>
              <a:ext uri="{FF2B5EF4-FFF2-40B4-BE49-F238E27FC236}">
                <a16:creationId xmlns:a16="http://schemas.microsoft.com/office/drawing/2014/main" id="{E4EEF743-C78F-4081-BFDA-0E96B40D25DF}"/>
              </a:ext>
            </a:extLst>
          </p:cNvPr>
          <p:cNvPicPr>
            <a:picLocks noChangeAspect="1"/>
          </p:cNvPicPr>
          <p:nvPr/>
        </p:nvPicPr>
        <p:blipFill rotWithShape="1">
          <a:blip r:embed="rId6">
            <a:extLst>
              <a:ext uri="{28A0092B-C50C-407E-A947-70E740481C1C}">
                <a14:useLocalDpi xmlns:a14="http://schemas.microsoft.com/office/drawing/2010/main" val="0"/>
              </a:ext>
            </a:extLst>
          </a:blip>
          <a:srcRect t="22448" b="3652"/>
          <a:stretch/>
        </p:blipFill>
        <p:spPr>
          <a:xfrm>
            <a:off x="3780430" y="1772622"/>
            <a:ext cx="2525004" cy="1865968"/>
          </a:xfrm>
          <a:prstGeom prst="rect">
            <a:avLst/>
          </a:prstGeom>
        </p:spPr>
      </p:pic>
      <p:sp>
        <p:nvSpPr>
          <p:cNvPr id="21" name="Freeform: Shape 20">
            <a:extLst>
              <a:ext uri="{FF2B5EF4-FFF2-40B4-BE49-F238E27FC236}">
                <a16:creationId xmlns:a16="http://schemas.microsoft.com/office/drawing/2014/main" id="{80B2082E-005C-46D9-929A-A1FE6307CB2F}"/>
              </a:ext>
            </a:extLst>
          </p:cNvPr>
          <p:cNvSpPr/>
          <p:nvPr/>
        </p:nvSpPr>
        <p:spPr>
          <a:xfrm>
            <a:off x="4290803" y="3331788"/>
            <a:ext cx="2175801" cy="522881"/>
          </a:xfrm>
          <a:custGeom>
            <a:avLst/>
            <a:gdLst>
              <a:gd name="connsiteX0" fmla="*/ 0 w 2175801"/>
              <a:gd name="connsiteY0" fmla="*/ 0 h 522881"/>
              <a:gd name="connsiteX1" fmla="*/ 2175801 w 2175801"/>
              <a:gd name="connsiteY1" fmla="*/ 0 h 522881"/>
              <a:gd name="connsiteX2" fmla="*/ 2175801 w 2175801"/>
              <a:gd name="connsiteY2" fmla="*/ 522881 h 522881"/>
              <a:gd name="connsiteX3" fmla="*/ 0 w 2175801"/>
              <a:gd name="connsiteY3" fmla="*/ 522881 h 522881"/>
              <a:gd name="connsiteX4" fmla="*/ 0 w 2175801"/>
              <a:gd name="connsiteY4" fmla="*/ 0 h 5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801" h="522881">
                <a:moveTo>
                  <a:pt x="0" y="0"/>
                </a:moveTo>
                <a:lnTo>
                  <a:pt x="2175801" y="0"/>
                </a:lnTo>
                <a:lnTo>
                  <a:pt x="2175801" y="522881"/>
                </a:lnTo>
                <a:lnTo>
                  <a:pt x="0" y="522881"/>
                </a:lnTo>
                <a:lnTo>
                  <a:pt x="0" y="0"/>
                </a:lnTo>
                <a:close/>
              </a:path>
            </a:pathLst>
          </a:custGeom>
          <a:solidFill>
            <a:srgbClr val="F2AC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dirty="0">
                <a:solidFill>
                  <a:prstClr val="white"/>
                </a:solidFill>
                <a:latin typeface="Myriad Pro" panose="020B0503030403020204" pitchFamily="34" charset="0"/>
              </a:rPr>
              <a:t>Bioretention Areas</a:t>
            </a:r>
            <a:endParaRPr lang="en-US" sz="1600" kern="1200" dirty="0">
              <a:latin typeface="Myriad Pro" panose="020B0503030403020204" pitchFamily="34" charset="0"/>
            </a:endParaRPr>
          </a:p>
        </p:txBody>
      </p:sp>
    </p:spTree>
    <p:extLst>
      <p:ext uri="{BB962C8B-B14F-4D97-AF65-F5344CB8AC3E}">
        <p14:creationId xmlns:p14="http://schemas.microsoft.com/office/powerpoint/2010/main" val="9651452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E1228B579B9544997670C85E06D440" ma:contentTypeVersion="14" ma:contentTypeDescription="Create a new document." ma:contentTypeScope="" ma:versionID="6526368c73222f9c5ac7aaeeee3e5f60">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63659d2e-38ba-4bbd-a17a-f290998f6ed6" xmlns:ns6="bc389ca0-6767-4b18-b4f3-467ba013dcf7" targetNamespace="http://schemas.microsoft.com/office/2006/metadata/properties" ma:root="true" ma:fieldsID="5e8b5a778642128d67772b6e85cf08df" ns1:_="" ns2:_="" ns3:_="" ns4:_="" ns5:_="" ns6:_="">
    <xsd:import namespace="http://schemas.microsoft.com/sharepoint/v3"/>
    <xsd:import namespace="4ffa91fb-a0ff-4ac5-b2db-65c790d184a4"/>
    <xsd:import namespace="http://schemas.microsoft.com/sharepoint.v3"/>
    <xsd:import namespace="http://schemas.microsoft.com/sharepoint/v3/fields"/>
    <xsd:import namespace="63659d2e-38ba-4bbd-a17a-f290998f6ed6"/>
    <xsd:import namespace="bc389ca0-6767-4b18-b4f3-467ba013dcf7"/>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AutoTags" minOccurs="0"/>
                <xsd:element ref="ns5:MediaServiceOCR" minOccurs="0"/>
                <xsd:element ref="ns5:MediaServiceGenerationTime" minOccurs="0"/>
                <xsd:element ref="ns5:MediaServiceEventHashCode" minOccurs="0"/>
                <xsd:element ref="ns5:lcf76f155ced4ddcb4097134ff3c332f" minOccurs="0"/>
                <xsd:element ref="ns5:MediaServiceDateTaken" minOccurs="0"/>
                <xsd:element ref="ns5:AltTex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ea0b96c3-6915-48b1-ad88-8ceab050b7f8}" ma:internalName="TaxCatchAllLabel" ma:readOnly="true" ma:showField="CatchAllDataLabel" ma:web="bc389ca0-6767-4b18-b4f3-467ba013dcf7">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ea0b96c3-6915-48b1-ad88-8ceab050b7f8}" ma:internalName="TaxCatchAll" ma:showField="CatchAllData" ma:web="bc389ca0-6767-4b18-b4f3-467ba013dc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659d2e-38ba-4bbd-a17a-f290998f6ed6"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DateTaken" ma:index="38" nillable="true" ma:displayName="MediaServiceDateTaken" ma:hidden="true" ma:internalName="MediaServiceDateTaken" ma:readOnly="true">
      <xsd:simpleType>
        <xsd:restriction base="dms:Text"/>
      </xsd:simpleType>
    </xsd:element>
    <xsd:element name="AltText" ma:index="39" nillable="true" ma:displayName="Alt Text" ma:format="Dropdown" ma:internalName="AltTex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389ca0-6767-4b18-b4f3-467ba013dcf7"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lcf76f155ced4ddcb4097134ff3c332f xmlns="63659d2e-38ba-4bbd-a17a-f290998f6ed6">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2022-08-30T21:43:09+00:00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AltText xmlns="63659d2e-38ba-4bbd-a17a-f290998f6ed6" xsi:nil="true"/>
  </documentManagement>
</p:properties>
</file>

<file path=customXml/itemProps1.xml><?xml version="1.0" encoding="utf-8"?>
<ds:datastoreItem xmlns:ds="http://schemas.openxmlformats.org/officeDocument/2006/customXml" ds:itemID="{3FB011CC-22F8-4703-97E2-84FD7B811D8E}"/>
</file>

<file path=customXml/itemProps2.xml><?xml version="1.0" encoding="utf-8"?>
<ds:datastoreItem xmlns:ds="http://schemas.openxmlformats.org/officeDocument/2006/customXml" ds:itemID="{AE352F29-4FE6-468E-A740-F2E57D5577F5}"/>
</file>

<file path=customXml/itemProps3.xml><?xml version="1.0" encoding="utf-8"?>
<ds:datastoreItem xmlns:ds="http://schemas.openxmlformats.org/officeDocument/2006/customXml" ds:itemID="{30CA1114-AF5B-481B-8C6B-C45575CE7976}"/>
</file>

<file path=customXml/itemProps4.xml><?xml version="1.0" encoding="utf-8"?>
<ds:datastoreItem xmlns:ds="http://schemas.openxmlformats.org/officeDocument/2006/customXml" ds:itemID="{B0643477-CE6A-4D7B-8616-33F9A85FAB5A}"/>
</file>

<file path=docProps/app.xml><?xml version="1.0" encoding="utf-8"?>
<Properties xmlns="http://schemas.openxmlformats.org/officeDocument/2006/extended-properties" xmlns:vt="http://schemas.openxmlformats.org/officeDocument/2006/docPropsVTypes">
  <TotalTime>4002</TotalTime>
  <Words>2349</Words>
  <Application>Microsoft Macintosh PowerPoint</Application>
  <PresentationFormat>On-screen Show (4:3)</PresentationFormat>
  <Paragraphs>189</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Franklin Gothic Book</vt:lpstr>
      <vt:lpstr>Franklin Gothic Heavy</vt:lpstr>
      <vt:lpstr>Gotham Ultra</vt:lpstr>
      <vt:lpstr>Gotham-Book</vt:lpstr>
      <vt:lpstr>Myriad Pro</vt:lpstr>
      <vt:lpstr>Proxima Nova</vt:lpstr>
      <vt:lpstr>Wingdings</vt:lpstr>
      <vt:lpstr>Office Theme</vt:lpstr>
      <vt:lpstr>BE ST   RMWATER SMART</vt:lpstr>
      <vt:lpstr>Improving Our Community</vt:lpstr>
      <vt:lpstr>Stormwater 101</vt:lpstr>
      <vt:lpstr>Why Care About Stormwater?</vt:lpstr>
      <vt:lpstr>What We Currently Do</vt:lpstr>
      <vt:lpstr>Costs to the Community if We Don’t Manage Stormwater Better</vt:lpstr>
      <vt:lpstr>Stormwater Management Benefits</vt:lpstr>
      <vt:lpstr>Stormwater Smart Solutions</vt:lpstr>
      <vt:lpstr>Green Infrastructure</vt:lpstr>
      <vt:lpstr>Permeable Pavement </vt:lpstr>
      <vt:lpstr>Bioretention Areas</vt:lpstr>
      <vt:lpstr>Green Roofs</vt:lpstr>
      <vt:lpstr>Planter Boxes </vt:lpstr>
      <vt:lpstr>Residential Programs</vt:lpstr>
      <vt:lpstr>Case Study: Detroit, MI</vt:lpstr>
      <vt:lpstr>Case Study: Atlanta, GA</vt:lpstr>
      <vt:lpstr>Case Study: Denver, CO</vt:lpstr>
      <vt:lpstr>Our Stormwater Successes</vt:lpstr>
      <vt:lpstr>To Ensure Future Success</vt:lpstr>
      <vt:lpstr>Possible Partners</vt:lpstr>
      <vt:lpstr>Funding Stormwater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STORMWATER SMART</dc:title>
  <dc:creator>Cena Swisher</dc:creator>
  <cp:lastModifiedBy>Deena Roberson</cp:lastModifiedBy>
  <cp:revision>197</cp:revision>
  <cp:lastPrinted>2019-06-10T20:24:45Z</cp:lastPrinted>
  <dcterms:created xsi:type="dcterms:W3CDTF">2019-06-06T15:42:17Z</dcterms:created>
  <dcterms:modified xsi:type="dcterms:W3CDTF">2022-08-24T22:08:16Z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0x010100C4E1228B579B9544997670C85E06D440</vt:lpwstr>
  </property>
</Properties>
</file>